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53.jpg" ContentType="image/jpg"/>
  <Override PartName="/ppt/media/image55.jpg" ContentType="image/jpg"/>
  <Override PartName="/ppt/media/image56.jpg" ContentType="image/jpg"/>
  <Override PartName="/ppt/media/image57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  <p:sldMasterId id="2147483672" r:id="rId3"/>
    <p:sldMasterId id="2147483685" r:id="rId4"/>
  </p:sldMasterIdLst>
  <p:notesMasterIdLst>
    <p:notesMasterId r:id="rId47"/>
  </p:notesMasterIdLst>
  <p:sldIdLst>
    <p:sldId id="494" r:id="rId5"/>
    <p:sldId id="530" r:id="rId6"/>
    <p:sldId id="495" r:id="rId7"/>
    <p:sldId id="496" r:id="rId8"/>
    <p:sldId id="499" r:id="rId9"/>
    <p:sldId id="497" r:id="rId10"/>
    <p:sldId id="498" r:id="rId11"/>
    <p:sldId id="501" r:id="rId12"/>
    <p:sldId id="502" r:id="rId13"/>
    <p:sldId id="514" r:id="rId14"/>
    <p:sldId id="531" r:id="rId15"/>
    <p:sldId id="472" r:id="rId16"/>
    <p:sldId id="447" r:id="rId17"/>
    <p:sldId id="488" r:id="rId18"/>
    <p:sldId id="490" r:id="rId19"/>
    <p:sldId id="532" r:id="rId20"/>
    <p:sldId id="533" r:id="rId21"/>
    <p:sldId id="534" r:id="rId22"/>
    <p:sldId id="535" r:id="rId23"/>
    <p:sldId id="536" r:id="rId24"/>
    <p:sldId id="537" r:id="rId25"/>
    <p:sldId id="538" r:id="rId26"/>
    <p:sldId id="539" r:id="rId27"/>
    <p:sldId id="489" r:id="rId28"/>
    <p:sldId id="470" r:id="rId29"/>
    <p:sldId id="442" r:id="rId30"/>
    <p:sldId id="491" r:id="rId31"/>
    <p:sldId id="492" r:id="rId32"/>
    <p:sldId id="493" r:id="rId33"/>
    <p:sldId id="450" r:id="rId34"/>
    <p:sldId id="475" r:id="rId35"/>
    <p:sldId id="479" r:id="rId36"/>
    <p:sldId id="481" r:id="rId37"/>
    <p:sldId id="423" r:id="rId38"/>
    <p:sldId id="419" r:id="rId39"/>
    <p:sldId id="461" r:id="rId40"/>
    <p:sldId id="462" r:id="rId41"/>
    <p:sldId id="467" r:id="rId42"/>
    <p:sldId id="477" r:id="rId43"/>
    <p:sldId id="469" r:id="rId44"/>
    <p:sldId id="453" r:id="rId45"/>
    <p:sldId id="486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948">
          <p15:clr>
            <a:srgbClr val="A4A3A4"/>
          </p15:clr>
        </p15:guide>
        <p15:guide id="4" pos="37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667"/>
    <a:srgbClr val="CBCBCB"/>
    <a:srgbClr val="C8B9AA"/>
    <a:srgbClr val="FFFFFF"/>
    <a:srgbClr val="CEB18E"/>
    <a:srgbClr val="A6A6A6"/>
    <a:srgbClr val="585349"/>
    <a:srgbClr val="8C683C"/>
    <a:srgbClr val="F2F2F2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5073" autoAdjust="0"/>
  </p:normalViewPr>
  <p:slideViewPr>
    <p:cSldViewPr snapToGrid="0">
      <p:cViewPr varScale="1">
        <p:scale>
          <a:sx n="61" d="100"/>
          <a:sy n="61" d="100"/>
        </p:scale>
        <p:origin x="1074" y="78"/>
      </p:cViewPr>
      <p:guideLst>
        <p:guide orient="horz" pos="2137"/>
        <p:guide pos="3840"/>
        <p:guide orient="horz" pos="1948"/>
        <p:guide pos="378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2006-2016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年中美德三国制造业增加值比较及中国全球占比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单位：万亿美元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中国</c:v>
                </c:pt>
              </c:strCache>
            </c:strRef>
          </c:tx>
          <c:spPr>
            <a:solidFill>
              <a:srgbClr val="CEB18E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0.89300000000000002</c:v>
                </c:pt>
                <c:pt idx="1">
                  <c:v>1.1499999999999999</c:v>
                </c:pt>
                <c:pt idx="2">
                  <c:v>1.476</c:v>
                </c:pt>
                <c:pt idx="3">
                  <c:v>1.6120000000000001</c:v>
                </c:pt>
                <c:pt idx="4">
                  <c:v>1.9239999999999999</c:v>
                </c:pt>
                <c:pt idx="5">
                  <c:v>2.4209999999999998</c:v>
                </c:pt>
                <c:pt idx="6">
                  <c:v>2.69</c:v>
                </c:pt>
                <c:pt idx="7">
                  <c:v>2.9350000000000001</c:v>
                </c:pt>
                <c:pt idx="8">
                  <c:v>3.1840000000000002</c:v>
                </c:pt>
                <c:pt idx="9">
                  <c:v>3.25</c:v>
                </c:pt>
                <c:pt idx="10">
                  <c:v>3.2250000000000001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B2-44AA-A2CB-8B63FAC3DE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美国</c:v>
                </c:pt>
              </c:strCache>
            </c:strRef>
          </c:tx>
          <c:spPr>
            <a:solidFill>
              <a:srgbClr val="8C683C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1.788</c:v>
                </c:pt>
                <c:pt idx="1">
                  <c:v>1.8380000000000001</c:v>
                </c:pt>
                <c:pt idx="2">
                  <c:v>1.798</c:v>
                </c:pt>
                <c:pt idx="3">
                  <c:v>1.7030000000000001</c:v>
                </c:pt>
                <c:pt idx="4">
                  <c:v>1.806</c:v>
                </c:pt>
                <c:pt idx="5">
                  <c:v>1.883</c:v>
                </c:pt>
                <c:pt idx="6">
                  <c:v>1.9570000000000001</c:v>
                </c:pt>
                <c:pt idx="7">
                  <c:v>2.0059999999999998</c:v>
                </c:pt>
                <c:pt idx="8">
                  <c:v>2.073</c:v>
                </c:pt>
                <c:pt idx="9">
                  <c:v>2.1419999999999999</c:v>
                </c:pt>
                <c:pt idx="10">
                  <c:v>2.161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B2-44AA-A2CB-8B63FAC3DE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德国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</c:numCache>
            </c:num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0.628</c:v>
                </c:pt>
                <c:pt idx="1">
                  <c:v>0.72499999999999998</c:v>
                </c:pt>
                <c:pt idx="2">
                  <c:v>0.76</c:v>
                </c:pt>
                <c:pt idx="3">
                  <c:v>0.61099999999999999</c:v>
                </c:pt>
                <c:pt idx="4">
                  <c:v>0.68200000000000005</c:v>
                </c:pt>
                <c:pt idx="5">
                  <c:v>0.77300000000000002</c:v>
                </c:pt>
                <c:pt idx="6">
                  <c:v>0.72399999999999998</c:v>
                </c:pt>
                <c:pt idx="7">
                  <c:v>0.75700000000000001</c:v>
                </c:pt>
                <c:pt idx="8">
                  <c:v>0.80100000000000005</c:v>
                </c:pt>
                <c:pt idx="9">
                  <c:v>0.70099999999999996</c:v>
                </c:pt>
                <c:pt idx="10">
                  <c:v>0.71799999999999997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B2-44AA-A2CB-8B63FAC3D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361772976"/>
        <c:axId val="-361765360"/>
      </c:bar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占比（%）</c:v>
                </c:pt>
              </c:strCache>
            </c:strRef>
          </c:tx>
          <c:spPr>
            <a:ln w="28575" cap="rnd">
              <a:solidFill>
                <a:schemeClr val="bg1">
                  <a:lumMod val="9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  <a:alpha val="89000"/>
                </a:schemeClr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</c:numCache>
            </c:numRef>
          </c:cat>
          <c:val>
            <c:numRef>
              <c:f>Sheet1!$E$2:$E$12</c:f>
              <c:numCache>
                <c:formatCode>0.0%</c:formatCode>
                <c:ptCount val="11"/>
                <c:pt idx="0">
                  <c:v>0.1078632685106897</c:v>
                </c:pt>
                <c:pt idx="1">
                  <c:v>0.12333762333762333</c:v>
                </c:pt>
                <c:pt idx="2">
                  <c:v>0.14645763048223853</c:v>
                </c:pt>
                <c:pt idx="3">
                  <c:v>0.17432680869471182</c:v>
                </c:pt>
                <c:pt idx="4">
                  <c:v>0.18383336518249571</c:v>
                </c:pt>
                <c:pt idx="5">
                  <c:v>0.20704695116736507</c:v>
                </c:pt>
                <c:pt idx="6">
                  <c:v>0.2252742651369232</c:v>
                </c:pt>
                <c:pt idx="7">
                  <c:v>0.24122626777348566</c:v>
                </c:pt>
                <c:pt idx="8">
                  <c:v>0.25271846971981904</c:v>
                </c:pt>
                <c:pt idx="9">
                  <c:v>0.2671818480762907</c:v>
                </c:pt>
                <c:pt idx="10">
                  <c:v>0.26202469938251544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BB2-44AA-A2CB-8B63FAC3D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361770256"/>
        <c:axId val="-361771888"/>
      </c:lineChart>
      <c:catAx>
        <c:axId val="-361772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361765360"/>
        <c:crosses val="autoZero"/>
        <c:auto val="1"/>
        <c:lblAlgn val="ctr"/>
        <c:lblOffset val="100"/>
        <c:noMultiLvlLbl val="0"/>
      </c:catAx>
      <c:valAx>
        <c:axId val="-361765360"/>
        <c:scaling>
          <c:orientation val="minMax"/>
          <c:max val="4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61772976"/>
        <c:crosses val="autoZero"/>
        <c:crossBetween val="between"/>
        <c:majorUnit val="1"/>
        <c:minorUnit val="0.5"/>
      </c:valAx>
      <c:valAx>
        <c:axId val="-361771888"/>
        <c:scaling>
          <c:orientation val="minMax"/>
        </c:scaling>
        <c:delete val="0"/>
        <c:axPos val="r"/>
        <c:numFmt formatCode="0.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61770256"/>
        <c:crosses val="max"/>
        <c:crossBetween val="between"/>
      </c:valAx>
      <c:catAx>
        <c:axId val="-3617702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3617718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233886475171568"/>
          <c:y val="0.90376879746337135"/>
          <c:w val="0.60827686680741644"/>
          <c:h val="7.02595933909412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10922">
              <a:noFill/>
            </a:ln>
          </c:spPr>
          <c:explosion val="13"/>
          <c:dPt>
            <c:idx val="0"/>
            <c:bubble3D val="0"/>
            <c:spPr>
              <a:solidFill>
                <a:srgbClr val="A4815B"/>
              </a:solidFill>
              <a:ln w="110922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D47-4F6B-BF9E-D023F88D3DB8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10922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D47-4F6B-BF9E-D023F88D3DB8}"/>
              </c:ext>
            </c:extLst>
          </c:dPt>
          <c:dPt>
            <c:idx val="2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10922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D47-4F6B-BF9E-D023F88D3DB8}"/>
              </c:ext>
            </c:extLst>
          </c:dPt>
          <c:dPt>
            <c:idx val="3"/>
            <c:bubble3D val="0"/>
            <c:spPr>
              <a:solidFill>
                <a:srgbClr val="D5C5B3"/>
              </a:solidFill>
              <a:ln w="110922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D47-4F6B-BF9E-D023F88D3DB8}"/>
              </c:ext>
            </c:extLst>
          </c:dPt>
          <c:dPt>
            <c:idx val="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10922">
                <a:noFill/>
              </a:ln>
            </c:spPr>
            <c:extLst>
              <c:ext xmlns:c16="http://schemas.microsoft.com/office/drawing/2014/chart" uri="{C3380CC4-5D6E-409C-BE32-E72D297353CC}">
                <c16:uniqueId val="{00000009-DD47-4F6B-BF9E-D023F88D3DB8}"/>
              </c:ext>
            </c:extLst>
          </c:dPt>
          <c:dLbls>
            <c:dLbl>
              <c:idx val="0"/>
              <c:layout>
                <c:manualLayout>
                  <c:x val="1.4790823400480199E-2"/>
                  <c:y val="-0.1429202525404260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2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pPr>
                  <a:endParaRPr lang="zh-CN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D47-4F6B-BF9E-D023F88D3DB8}"/>
                </c:ext>
              </c:extLst>
            </c:dLbl>
            <c:dLbl>
              <c:idx val="1"/>
              <c:layout>
                <c:manualLayout>
                  <c:x val="0.107233469653481"/>
                  <c:y val="-8.9740623688174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2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pPr>
                  <a:endParaRPr lang="zh-CN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D47-4F6B-BF9E-D023F88D3DB8}"/>
                </c:ext>
              </c:extLst>
            </c:dLbl>
            <c:dLbl>
              <c:idx val="2"/>
              <c:layout>
                <c:manualLayout>
                  <c:x val="0.12196202130928897"/>
                  <c:y val="-4.782147109510308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2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pPr>
                  <a:endParaRPr lang="zh-CN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D47-4F6B-BF9E-D023F88D3DB8}"/>
                </c:ext>
              </c:extLst>
            </c:dLbl>
            <c:dLbl>
              <c:idx val="3"/>
              <c:layout>
                <c:manualLayout>
                  <c:x val="-9.7784339814407734E-2"/>
                  <c:y val="0.1113113547610603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2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pPr>
                  <a:endParaRPr lang="zh-CN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D47-4F6B-BF9E-D023F88D3DB8}"/>
                </c:ext>
              </c:extLst>
            </c:dLbl>
            <c:dLbl>
              <c:idx val="4"/>
              <c:layout>
                <c:manualLayout>
                  <c:x val="-0.1459754392495165"/>
                  <c:y val="5.404743672041039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2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pPr>
                  <a:endParaRPr lang="zh-CN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D47-4F6B-BF9E-D023F88D3D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5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中国</c:v>
                </c:pt>
                <c:pt idx="1">
                  <c:v>韩国</c:v>
                </c:pt>
                <c:pt idx="2">
                  <c:v>德国</c:v>
                </c:pt>
                <c:pt idx="3">
                  <c:v>日本</c:v>
                </c:pt>
                <c:pt idx="4">
                  <c:v>其他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6.5</c:v>
                </c:pt>
                <c:pt idx="1">
                  <c:v>23</c:v>
                </c:pt>
                <c:pt idx="2">
                  <c:v>30</c:v>
                </c:pt>
                <c:pt idx="3">
                  <c:v>60</c:v>
                </c:pt>
                <c:pt idx="4">
                  <c:v>59.46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D47-4F6B-BF9E-D023F88D3D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2"/>
      </c:doughnutChart>
      <c:spPr>
        <a:noFill/>
        <a:ln w="25354">
          <a:noFill/>
        </a:ln>
      </c:spPr>
    </c:plotArea>
    <c:legend>
      <c:legendPos val="r"/>
      <c:layout>
        <c:manualLayout>
          <c:xMode val="edge"/>
          <c:yMode val="edge"/>
          <c:x val="0.82125669274310731"/>
          <c:y val="0.24865645462278518"/>
          <c:w val="0.14016419937115213"/>
          <c:h val="0.47355813820806525"/>
        </c:manualLayout>
      </c:layout>
      <c:overlay val="0"/>
      <c:txPr>
        <a:bodyPr/>
        <a:lstStyle/>
        <a:p>
          <a:pPr>
            <a:defRPr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美国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8.44</c:v>
                </c:pt>
                <c:pt idx="1">
                  <c:v>8.6</c:v>
                </c:pt>
                <c:pt idx="2">
                  <c:v>8.56</c:v>
                </c:pt>
                <c:pt idx="3">
                  <c:v>8.69</c:v>
                </c:pt>
                <c:pt idx="4">
                  <c:v>8.4700000000000006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11-4829-9207-AB6832E1717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中国</c:v>
                </c:pt>
              </c:strCache>
            </c:strRef>
          </c:tx>
          <c:spPr>
            <a:solidFill>
              <a:srgbClr val="BE96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3.83</c:v>
                </c:pt>
                <c:pt idx="1">
                  <c:v>4.47</c:v>
                </c:pt>
                <c:pt idx="2">
                  <c:v>5.66</c:v>
                </c:pt>
                <c:pt idx="3">
                  <c:v>5.92</c:v>
                </c:pt>
                <c:pt idx="4">
                  <c:v>6.28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11-4829-9207-AB6832E171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7"/>
        <c:axId val="-361771344"/>
        <c:axId val="-361770800"/>
      </c:barChart>
      <c:catAx>
        <c:axId val="-361771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361770800"/>
        <c:crosses val="autoZero"/>
        <c:auto val="1"/>
        <c:lblAlgn val="ctr"/>
        <c:lblOffset val="100"/>
        <c:noMultiLvlLbl val="0"/>
      </c:catAx>
      <c:valAx>
        <c:axId val="-361770800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361771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457591092861987"/>
          <c:y val="7.0312495674674236E-3"/>
          <c:w val="0.3566750655149164"/>
          <c:h val="6.00599613672907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美国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43</c:v>
                </c:pt>
                <c:pt idx="2">
                  <c:v>62.4</c:v>
                </c:pt>
                <c:pt idx="3">
                  <c:v>51.7</c:v>
                </c:pt>
                <c:pt idx="4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54-4665-85DE-7E30CD9983C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中国</c:v>
                </c:pt>
              </c:strCache>
            </c:strRef>
          </c:tx>
          <c:spPr>
            <a:solidFill>
              <a:srgbClr val="BE96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26.4</c:v>
                </c:pt>
                <c:pt idx="1">
                  <c:v>41.7</c:v>
                </c:pt>
                <c:pt idx="2">
                  <c:v>31.1</c:v>
                </c:pt>
                <c:pt idx="3">
                  <c:v>32.799999999999997</c:v>
                </c:pt>
                <c:pt idx="4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54-4665-85DE-7E30CD9983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7"/>
        <c:axId val="-361775152"/>
        <c:axId val="-361772432"/>
      </c:barChart>
      <c:catAx>
        <c:axId val="-361775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361772432"/>
        <c:crosses val="autoZero"/>
        <c:auto val="1"/>
        <c:lblAlgn val="ctr"/>
        <c:lblOffset val="100"/>
        <c:noMultiLvlLbl val="0"/>
      </c:catAx>
      <c:valAx>
        <c:axId val="-361772432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361775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中国智能制造产值规模测算（亿元）</c:v>
                </c:pt>
              </c:strCache>
            </c:strRef>
          </c:tx>
          <c:spPr>
            <a:solidFill>
              <a:srgbClr val="CEB18E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2018E</c:v>
                </c:pt>
                <c:pt idx="6">
                  <c:v>2021E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4540.8999999999996</c:v>
                </c:pt>
                <c:pt idx="1">
                  <c:v>8101.1</c:v>
                </c:pt>
                <c:pt idx="2">
                  <c:v>9962.9</c:v>
                </c:pt>
                <c:pt idx="3">
                  <c:v>12235</c:v>
                </c:pt>
                <c:pt idx="4">
                  <c:v>14995.6</c:v>
                </c:pt>
                <c:pt idx="5">
                  <c:v>17480.099999999999</c:v>
                </c:pt>
                <c:pt idx="6">
                  <c:v>30000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89-4476-A1D2-29F21DE9A7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361762096"/>
        <c:axId val="-36176155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同比增长（%）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2018E</c:v>
                </c:pt>
                <c:pt idx="6">
                  <c:v>2021E</c:v>
                </c:pt>
              </c:strCache>
            </c:strRef>
          </c:cat>
          <c:val>
            <c:numRef>
              <c:f>Sheet1!$C$2:$C$8</c:f>
              <c:numCache>
                <c:formatCode>0.0%</c:formatCode>
                <c:ptCount val="7"/>
                <c:pt idx="1">
                  <c:v>0.78402959765685232</c:v>
                </c:pt>
                <c:pt idx="2">
                  <c:v>0.22982064164125848</c:v>
                </c:pt>
                <c:pt idx="3">
                  <c:v>0.22805608808680211</c:v>
                </c:pt>
                <c:pt idx="4">
                  <c:v>0.22563138536984062</c:v>
                </c:pt>
                <c:pt idx="5">
                  <c:v>0.16568193336712089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89-4476-A1D2-29F21DE9A7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370627136"/>
        <c:axId val="-370640192"/>
      </c:lineChart>
      <c:catAx>
        <c:axId val="-361762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361761552"/>
        <c:crosses val="autoZero"/>
        <c:auto val="1"/>
        <c:lblAlgn val="ctr"/>
        <c:lblOffset val="100"/>
        <c:noMultiLvlLbl val="0"/>
      </c:catAx>
      <c:valAx>
        <c:axId val="-361761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61762096"/>
        <c:crosses val="autoZero"/>
        <c:crossBetween val="between"/>
      </c:valAx>
      <c:valAx>
        <c:axId val="-370640192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70627136"/>
        <c:crosses val="max"/>
        <c:crossBetween val="between"/>
      </c:valAx>
      <c:catAx>
        <c:axId val="-3706271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3706401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全球智能制造产值规模测算（亿美元）</c:v>
                </c:pt>
              </c:strCache>
            </c:strRef>
          </c:tx>
          <c:spPr>
            <a:solidFill>
              <a:srgbClr val="CEB18E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2018E</c:v>
                </c:pt>
                <c:pt idx="7">
                  <c:v>2023E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4080</c:v>
                </c:pt>
                <c:pt idx="1">
                  <c:v>5078</c:v>
                </c:pt>
                <c:pt idx="2">
                  <c:v>6264</c:v>
                </c:pt>
                <c:pt idx="3">
                  <c:v>7545</c:v>
                </c:pt>
                <c:pt idx="4">
                  <c:v>8687</c:v>
                </c:pt>
                <c:pt idx="5">
                  <c:v>10000</c:v>
                </c:pt>
                <c:pt idx="6">
                  <c:v>12000</c:v>
                </c:pt>
                <c:pt idx="7">
                  <c:v>23108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AE-4C24-A459-7B3A0DFAAB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361774064"/>
        <c:axId val="-36176046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同比增长（%）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2018E</c:v>
                </c:pt>
                <c:pt idx="7">
                  <c:v>2023E</c:v>
                </c:pt>
              </c:strCache>
            </c:strRef>
          </c:cat>
          <c:val>
            <c:numRef>
              <c:f>Sheet1!$C$2:$C$9</c:f>
              <c:numCache>
                <c:formatCode>0.0%</c:formatCode>
                <c:ptCount val="8"/>
                <c:pt idx="1">
                  <c:v>0.24460784313725492</c:v>
                </c:pt>
                <c:pt idx="2">
                  <c:v>0.23355651831429691</c:v>
                </c:pt>
                <c:pt idx="3">
                  <c:v>0.20450191570881215</c:v>
                </c:pt>
                <c:pt idx="4">
                  <c:v>0.15135851557322733</c:v>
                </c:pt>
                <c:pt idx="5">
                  <c:v>0.1511453896627144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AAE-4C24-A459-7B3A0DFAAB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361768080"/>
        <c:axId val="-361769168"/>
      </c:lineChart>
      <c:catAx>
        <c:axId val="-361774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361760464"/>
        <c:crosses val="autoZero"/>
        <c:auto val="1"/>
        <c:lblAlgn val="ctr"/>
        <c:lblOffset val="100"/>
        <c:noMultiLvlLbl val="0"/>
      </c:catAx>
      <c:valAx>
        <c:axId val="-361760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61774064"/>
        <c:crosses val="autoZero"/>
        <c:crossBetween val="between"/>
      </c:valAx>
      <c:valAx>
        <c:axId val="-361769168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61768080"/>
        <c:crosses val="max"/>
        <c:crossBetween val="between"/>
      </c:valAx>
      <c:catAx>
        <c:axId val="-3617680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3617691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1E363F-D8FB-4BB1-9455-DBC06450F705}" type="doc">
      <dgm:prSet loTypeId="urn:microsoft.com/office/officeart/2005/8/layout/pyramid2" loCatId="pyramid" qsTypeId="urn:microsoft.com/office/officeart/2005/8/quickstyle/3d4" qsCatId="3D" csTypeId="urn:microsoft.com/office/officeart/2005/8/colors/accent5_5" csCatId="accent5" phldr="1"/>
      <dgm:spPr/>
    </dgm:pt>
    <dgm:pt modelId="{4E971974-5785-4EC7-B7A4-F03AD6FB75E2}">
      <dgm:prSet phldrT="[文本]" custT="1"/>
      <dgm:spPr>
        <a:xfrm>
          <a:off x="1896221" y="392891"/>
          <a:ext cx="3120789" cy="961191"/>
        </a:xfrm>
        <a:solidFill>
          <a:srgbClr val="0E647C">
            <a:lumMod val="60000"/>
            <a:lumOff val="40000"/>
            <a:alpha val="90000"/>
          </a:srgbClr>
        </a:solidFill>
        <a:ln w="9525" cap="flat" cmpd="sng" algn="ctr">
          <a:solidFill>
            <a:srgbClr val="4BACC6"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r>
            <a:rPr lang="en-US" altLang="zh-CN" sz="11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Recommendation</a:t>
          </a:r>
          <a:r>
            <a:rPr lang="zh-CN" altLang="en-US" sz="11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1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BOT </a:t>
          </a:r>
          <a:br>
            <a:rPr lang="en-US" altLang="zh-CN" sz="11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</a:br>
          <a:r>
            <a:rPr lang="zh-CN" altLang="en-US" sz="1100" b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推荐机器人</a:t>
          </a:r>
        </a:p>
      </dgm:t>
    </dgm:pt>
    <dgm:pt modelId="{EB7F9FE7-3070-425E-B562-37686FB94488}" type="parTrans" cxnId="{929CE28D-81BC-4A03-9CE2-23C2A2F040CE}">
      <dgm:prSet/>
      <dgm:spPr/>
      <dgm:t>
        <a:bodyPr/>
        <a:lstStyle/>
        <a:p>
          <a:endParaRPr lang="zh-CN" altLang="en-US" sz="1200"/>
        </a:p>
      </dgm:t>
    </dgm:pt>
    <dgm:pt modelId="{4C46A77F-DFE0-4738-9D52-424C033450E4}" type="sibTrans" cxnId="{929CE28D-81BC-4A03-9CE2-23C2A2F040CE}">
      <dgm:prSet/>
      <dgm:spPr/>
      <dgm:t>
        <a:bodyPr/>
        <a:lstStyle/>
        <a:p>
          <a:endParaRPr lang="zh-CN" altLang="en-US" sz="1200"/>
        </a:p>
      </dgm:t>
    </dgm:pt>
    <dgm:pt modelId="{8B7A0787-2007-40F5-A37F-80D640D7FBFA}">
      <dgm:prSet phldrT="[文本]" custT="1"/>
      <dgm:spPr>
        <a:xfrm>
          <a:off x="1803550" y="1506544"/>
          <a:ext cx="3306131" cy="823037"/>
        </a:xfrm>
        <a:solidFill>
          <a:srgbClr val="0E647C">
            <a:lumMod val="20000"/>
            <a:lumOff val="80000"/>
            <a:alpha val="90000"/>
          </a:srgbClr>
        </a:solidFill>
        <a:ln w="9525" cap="flat" cmpd="sng" algn="ctr">
          <a:solidFill>
            <a:srgbClr val="4BACC6">
              <a:alpha val="90000"/>
              <a:hueOff val="0"/>
              <a:satOff val="0"/>
              <a:lumOff val="0"/>
              <a:alphaOff val="-20000"/>
            </a:srgb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r>
            <a:rPr lang="en-US" altLang="zh-CN" sz="11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Task</a:t>
          </a:r>
          <a:r>
            <a:rPr lang="zh-CN" altLang="en-US" sz="11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1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BOT </a:t>
          </a:r>
          <a:br>
            <a:rPr lang="en-US" altLang="zh-CN" sz="11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</a:br>
          <a:r>
            <a:rPr lang="zh-CN" altLang="en-US" sz="1100" b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任务机器人</a:t>
          </a:r>
        </a:p>
      </dgm:t>
    </dgm:pt>
    <dgm:pt modelId="{8B07C909-975A-4536-869C-34F19A5A6B10}" type="parTrans" cxnId="{1F9EA3A2-8E4A-4704-85BF-6888B34B83C4}">
      <dgm:prSet/>
      <dgm:spPr/>
      <dgm:t>
        <a:bodyPr/>
        <a:lstStyle/>
        <a:p>
          <a:endParaRPr lang="zh-CN" altLang="en-US" sz="1200"/>
        </a:p>
      </dgm:t>
    </dgm:pt>
    <dgm:pt modelId="{004A938A-E818-4200-8D6D-9196CDE901F4}" type="sibTrans" cxnId="{1F9EA3A2-8E4A-4704-85BF-6888B34B83C4}">
      <dgm:prSet/>
      <dgm:spPr/>
      <dgm:t>
        <a:bodyPr/>
        <a:lstStyle/>
        <a:p>
          <a:endParaRPr lang="zh-CN" altLang="en-US" sz="1200"/>
        </a:p>
      </dgm:t>
    </dgm:pt>
    <dgm:pt modelId="{DE794F49-394D-4534-83E9-5C238A8B2168}">
      <dgm:prSet phldrT="[文本]" custT="1"/>
      <dgm:spPr>
        <a:xfrm>
          <a:off x="1602661" y="2482043"/>
          <a:ext cx="3707909" cy="900170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4BACC6">
              <a:alpha val="90000"/>
              <a:hueOff val="0"/>
              <a:satOff val="0"/>
              <a:lumOff val="0"/>
              <a:alphaOff val="-40000"/>
            </a:srgb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r>
            <a:rPr lang="en-US" altLang="zh-CN" sz="11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QA</a:t>
          </a:r>
          <a:r>
            <a:rPr lang="zh-CN" altLang="en-US" sz="11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1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BOT </a:t>
          </a:r>
          <a:br>
            <a:rPr lang="en-US" altLang="zh-CN" sz="11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</a:br>
          <a:r>
            <a:rPr lang="zh-CN" altLang="en-US" sz="1100" b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问答机器人</a:t>
          </a:r>
        </a:p>
      </dgm:t>
    </dgm:pt>
    <dgm:pt modelId="{B7CF8887-D228-4AB5-9806-AC24FCEF6A32}" type="parTrans" cxnId="{29629ABD-462E-4DC4-9195-3E491FA628A4}">
      <dgm:prSet/>
      <dgm:spPr/>
      <dgm:t>
        <a:bodyPr/>
        <a:lstStyle/>
        <a:p>
          <a:endParaRPr lang="zh-CN" altLang="en-US" sz="1200"/>
        </a:p>
      </dgm:t>
    </dgm:pt>
    <dgm:pt modelId="{E45742E1-8298-4737-939D-E74C77447285}" type="sibTrans" cxnId="{29629ABD-462E-4DC4-9195-3E491FA628A4}">
      <dgm:prSet/>
      <dgm:spPr/>
      <dgm:t>
        <a:bodyPr/>
        <a:lstStyle/>
        <a:p>
          <a:endParaRPr lang="zh-CN" altLang="en-US" sz="1200"/>
        </a:p>
      </dgm:t>
    </dgm:pt>
    <dgm:pt modelId="{02B72401-66B6-4B7D-A5D0-FBE8C97DF394}" type="pres">
      <dgm:prSet presAssocID="{8A1E363F-D8FB-4BB1-9455-DBC06450F705}" presName="compositeShape" presStyleCnt="0">
        <dgm:presLayoutVars>
          <dgm:dir/>
          <dgm:resizeHandles/>
        </dgm:presLayoutVars>
      </dgm:prSet>
      <dgm:spPr/>
    </dgm:pt>
    <dgm:pt modelId="{7D7223C9-8ED1-41FD-8AA5-6D8B3FD6F620}" type="pres">
      <dgm:prSet presAssocID="{8A1E363F-D8FB-4BB1-9455-DBC06450F705}" presName="pyramid" presStyleLbl="node1" presStyleIdx="0" presStyleCnt="1" custScaleX="134119"/>
      <dgm:spPr>
        <a:xfrm>
          <a:off x="-453649" y="0"/>
          <a:ext cx="5267613" cy="3927567"/>
        </a:xfrm>
        <a:prstGeom prst="triangle">
          <a:avLst/>
        </a:prstGeom>
        <a:solidFill>
          <a:srgbClr val="4BACC6">
            <a:alpha val="90000"/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</dgm:pt>
    <dgm:pt modelId="{FD91685D-6503-4A45-AD43-00C21193E861}" type="pres">
      <dgm:prSet presAssocID="{8A1E363F-D8FB-4BB1-9455-DBC06450F705}" presName="theList" presStyleCnt="0"/>
      <dgm:spPr/>
    </dgm:pt>
    <dgm:pt modelId="{A04232ED-A11C-421F-9E3E-EAD0C92CAD71}" type="pres">
      <dgm:prSet presAssocID="{4E971974-5785-4EC7-B7A4-F03AD6FB75E2}" presName="aNode" presStyleLbl="fgAcc1" presStyleIdx="0" presStyleCnt="3" custScaleX="122244" custScaleY="78806">
        <dgm:presLayoutVars>
          <dgm:bulletEnabled val="1"/>
        </dgm:presLayoutVars>
      </dgm:prSet>
      <dgm:spPr>
        <a:prstGeom prst="roundRect">
          <a:avLst/>
        </a:prstGeom>
      </dgm:spPr>
    </dgm:pt>
    <dgm:pt modelId="{C3FB37A9-DE7E-4064-94C9-673AA0A9F0A1}" type="pres">
      <dgm:prSet presAssocID="{4E971974-5785-4EC7-B7A4-F03AD6FB75E2}" presName="aSpace" presStyleCnt="0"/>
      <dgm:spPr/>
    </dgm:pt>
    <dgm:pt modelId="{8E05537B-A0AB-479E-B7D2-9E6AAC91150F}" type="pres">
      <dgm:prSet presAssocID="{8B7A0787-2007-40F5-A37F-80D640D7FBFA}" presName="aNode" presStyleLbl="fgAcc1" presStyleIdx="1" presStyleCnt="3" custScaleX="129504" custScaleY="67479">
        <dgm:presLayoutVars>
          <dgm:bulletEnabled val="1"/>
        </dgm:presLayoutVars>
      </dgm:prSet>
      <dgm:spPr>
        <a:prstGeom prst="roundRect">
          <a:avLst/>
        </a:prstGeom>
      </dgm:spPr>
    </dgm:pt>
    <dgm:pt modelId="{2DD79F49-6576-4271-87B8-06887AB501AE}" type="pres">
      <dgm:prSet presAssocID="{8B7A0787-2007-40F5-A37F-80D640D7FBFA}" presName="aSpace" presStyleCnt="0"/>
      <dgm:spPr/>
    </dgm:pt>
    <dgm:pt modelId="{501A7C0B-AA28-435F-92FA-EDCCF303C456}" type="pres">
      <dgm:prSet presAssocID="{DE794F49-394D-4534-83E9-5C238A8B2168}" presName="aNode" presStyleLbl="fgAcc1" presStyleIdx="2" presStyleCnt="3" custScaleX="145242" custScaleY="73803">
        <dgm:presLayoutVars>
          <dgm:bulletEnabled val="1"/>
        </dgm:presLayoutVars>
      </dgm:prSet>
      <dgm:spPr>
        <a:prstGeom prst="roundRect">
          <a:avLst/>
        </a:prstGeom>
      </dgm:spPr>
    </dgm:pt>
    <dgm:pt modelId="{56BB432C-4145-4CE1-8CDF-71647FE688D2}" type="pres">
      <dgm:prSet presAssocID="{DE794F49-394D-4534-83E9-5C238A8B2168}" presName="aSpace" presStyleCnt="0"/>
      <dgm:spPr/>
    </dgm:pt>
  </dgm:ptLst>
  <dgm:cxnLst>
    <dgm:cxn modelId="{25CDAE04-716E-4285-A5F9-6E142C67E9EC}" type="presOf" srcId="{DE794F49-394D-4534-83E9-5C238A8B2168}" destId="{501A7C0B-AA28-435F-92FA-EDCCF303C456}" srcOrd="0" destOrd="0" presId="urn:microsoft.com/office/officeart/2005/8/layout/pyramid2"/>
    <dgm:cxn modelId="{DA26837B-5097-4873-92F7-488FAA555617}" type="presOf" srcId="{4E971974-5785-4EC7-B7A4-F03AD6FB75E2}" destId="{A04232ED-A11C-421F-9E3E-EAD0C92CAD71}" srcOrd="0" destOrd="0" presId="urn:microsoft.com/office/officeart/2005/8/layout/pyramid2"/>
    <dgm:cxn modelId="{929CE28D-81BC-4A03-9CE2-23C2A2F040CE}" srcId="{8A1E363F-D8FB-4BB1-9455-DBC06450F705}" destId="{4E971974-5785-4EC7-B7A4-F03AD6FB75E2}" srcOrd="0" destOrd="0" parTransId="{EB7F9FE7-3070-425E-B562-37686FB94488}" sibTransId="{4C46A77F-DFE0-4738-9D52-424C033450E4}"/>
    <dgm:cxn modelId="{23DEA390-1E71-41CF-8718-6B688ED7A2A5}" type="presOf" srcId="{8A1E363F-D8FB-4BB1-9455-DBC06450F705}" destId="{02B72401-66B6-4B7D-A5D0-FBE8C97DF394}" srcOrd="0" destOrd="0" presId="urn:microsoft.com/office/officeart/2005/8/layout/pyramid2"/>
    <dgm:cxn modelId="{1F9EA3A2-8E4A-4704-85BF-6888B34B83C4}" srcId="{8A1E363F-D8FB-4BB1-9455-DBC06450F705}" destId="{8B7A0787-2007-40F5-A37F-80D640D7FBFA}" srcOrd="1" destOrd="0" parTransId="{8B07C909-975A-4536-869C-34F19A5A6B10}" sibTransId="{004A938A-E818-4200-8D6D-9196CDE901F4}"/>
    <dgm:cxn modelId="{29629ABD-462E-4DC4-9195-3E491FA628A4}" srcId="{8A1E363F-D8FB-4BB1-9455-DBC06450F705}" destId="{DE794F49-394D-4534-83E9-5C238A8B2168}" srcOrd="2" destOrd="0" parTransId="{B7CF8887-D228-4AB5-9806-AC24FCEF6A32}" sibTransId="{E45742E1-8298-4737-939D-E74C77447285}"/>
    <dgm:cxn modelId="{94A9D4D1-E8AE-457E-91F0-5B1197CF382C}" type="presOf" srcId="{8B7A0787-2007-40F5-A37F-80D640D7FBFA}" destId="{8E05537B-A0AB-479E-B7D2-9E6AAC91150F}" srcOrd="0" destOrd="0" presId="urn:microsoft.com/office/officeart/2005/8/layout/pyramid2"/>
    <dgm:cxn modelId="{6E36D430-5693-4384-98CC-43D07C54BB1D}" type="presParOf" srcId="{02B72401-66B6-4B7D-A5D0-FBE8C97DF394}" destId="{7D7223C9-8ED1-41FD-8AA5-6D8B3FD6F620}" srcOrd="0" destOrd="0" presId="urn:microsoft.com/office/officeart/2005/8/layout/pyramid2"/>
    <dgm:cxn modelId="{B35744C8-5D45-413B-B9D2-162C20DF47F2}" type="presParOf" srcId="{02B72401-66B6-4B7D-A5D0-FBE8C97DF394}" destId="{FD91685D-6503-4A45-AD43-00C21193E861}" srcOrd="1" destOrd="0" presId="urn:microsoft.com/office/officeart/2005/8/layout/pyramid2"/>
    <dgm:cxn modelId="{6186E5B1-D16E-4C27-8A23-B151692C0E5B}" type="presParOf" srcId="{FD91685D-6503-4A45-AD43-00C21193E861}" destId="{A04232ED-A11C-421F-9E3E-EAD0C92CAD71}" srcOrd="0" destOrd="0" presId="urn:microsoft.com/office/officeart/2005/8/layout/pyramid2"/>
    <dgm:cxn modelId="{03657F82-4E12-4F13-855D-F63828079313}" type="presParOf" srcId="{FD91685D-6503-4A45-AD43-00C21193E861}" destId="{C3FB37A9-DE7E-4064-94C9-673AA0A9F0A1}" srcOrd="1" destOrd="0" presId="urn:microsoft.com/office/officeart/2005/8/layout/pyramid2"/>
    <dgm:cxn modelId="{746B19FF-B4D5-4A33-811D-BB9E097E56A8}" type="presParOf" srcId="{FD91685D-6503-4A45-AD43-00C21193E861}" destId="{8E05537B-A0AB-479E-B7D2-9E6AAC91150F}" srcOrd="2" destOrd="0" presId="urn:microsoft.com/office/officeart/2005/8/layout/pyramid2"/>
    <dgm:cxn modelId="{C58F77E7-36C8-40B1-853E-AF8AE939C54A}" type="presParOf" srcId="{FD91685D-6503-4A45-AD43-00C21193E861}" destId="{2DD79F49-6576-4271-87B8-06887AB501AE}" srcOrd="3" destOrd="0" presId="urn:microsoft.com/office/officeart/2005/8/layout/pyramid2"/>
    <dgm:cxn modelId="{72011660-1D25-46CF-8801-5A111CB1245A}" type="presParOf" srcId="{FD91685D-6503-4A45-AD43-00C21193E861}" destId="{501A7C0B-AA28-435F-92FA-EDCCF303C456}" srcOrd="4" destOrd="0" presId="urn:microsoft.com/office/officeart/2005/8/layout/pyramid2"/>
    <dgm:cxn modelId="{AE6ACC6E-EE12-4888-BEA1-52F510DC46F1}" type="presParOf" srcId="{FD91685D-6503-4A45-AD43-00C21193E861}" destId="{56BB432C-4145-4CE1-8CDF-71647FE688D2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223C9-8ED1-41FD-8AA5-6D8B3FD6F620}">
      <dsp:nvSpPr>
        <dsp:cNvPr id="0" name=""/>
        <dsp:cNvSpPr/>
      </dsp:nvSpPr>
      <dsp:spPr>
        <a:xfrm>
          <a:off x="-319709" y="0"/>
          <a:ext cx="3712345" cy="2767949"/>
        </a:xfrm>
        <a:prstGeom prst="triangle">
          <a:avLst/>
        </a:prstGeom>
        <a:solidFill>
          <a:srgbClr val="4BACC6">
            <a:alpha val="90000"/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4232ED-A11C-421F-9E3E-EAD0C92CAD71}">
      <dsp:nvSpPr>
        <dsp:cNvPr id="0" name=""/>
        <dsp:cNvSpPr/>
      </dsp:nvSpPr>
      <dsp:spPr>
        <a:xfrm>
          <a:off x="1336360" y="276889"/>
          <a:ext cx="2199373" cy="677398"/>
        </a:xfrm>
        <a:prstGeom prst="roundRect">
          <a:avLst/>
        </a:prstGeom>
        <a:solidFill>
          <a:srgbClr val="0E647C">
            <a:lumMod val="60000"/>
            <a:lumOff val="40000"/>
            <a:alpha val="90000"/>
          </a:srgbClr>
        </a:solidFill>
        <a:ln w="9525" cap="flat" cmpd="sng" algn="ctr">
          <a:solidFill>
            <a:srgbClr val="4BACC6"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Recommendation</a:t>
          </a:r>
          <a:r>
            <a:rPr lang="zh-CN" altLang="en-US" sz="11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1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BOT </a:t>
          </a:r>
          <a:br>
            <a:rPr lang="en-US" altLang="zh-CN" sz="11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</a:br>
          <a:r>
            <a:rPr lang="zh-CN" altLang="en-US" sz="11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推荐机器人</a:t>
          </a:r>
        </a:p>
      </dsp:txBody>
      <dsp:txXfrm>
        <a:off x="1369428" y="309957"/>
        <a:ext cx="2133237" cy="611262"/>
      </dsp:txXfrm>
    </dsp:sp>
    <dsp:sp modelId="{8E05537B-A0AB-479E-B7D2-9E6AAC91150F}">
      <dsp:nvSpPr>
        <dsp:cNvPr id="0" name=""/>
        <dsp:cNvSpPr/>
      </dsp:nvSpPr>
      <dsp:spPr>
        <a:xfrm>
          <a:off x="1271050" y="1061735"/>
          <a:ext cx="2329993" cy="580034"/>
        </a:xfrm>
        <a:prstGeom prst="roundRect">
          <a:avLst/>
        </a:prstGeom>
        <a:solidFill>
          <a:srgbClr val="0E647C">
            <a:lumMod val="20000"/>
            <a:lumOff val="80000"/>
            <a:alpha val="90000"/>
          </a:srgbClr>
        </a:solidFill>
        <a:ln w="9525" cap="flat" cmpd="sng" algn="ctr">
          <a:solidFill>
            <a:srgbClr val="4BACC6">
              <a:alpha val="90000"/>
              <a:hueOff val="0"/>
              <a:satOff val="0"/>
              <a:lumOff val="0"/>
              <a:alphaOff val="-2000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Task</a:t>
          </a:r>
          <a:r>
            <a:rPr lang="zh-CN" altLang="en-US" sz="11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1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BOT </a:t>
          </a:r>
          <a:br>
            <a:rPr lang="en-US" altLang="zh-CN" sz="11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</a:br>
          <a:r>
            <a:rPr lang="zh-CN" altLang="en-US" sz="11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任务机器人</a:t>
          </a:r>
        </a:p>
      </dsp:txBody>
      <dsp:txXfrm>
        <a:off x="1299365" y="1090050"/>
        <a:ext cx="2273363" cy="523404"/>
      </dsp:txXfrm>
    </dsp:sp>
    <dsp:sp modelId="{501A7C0B-AA28-435F-92FA-EDCCF303C456}">
      <dsp:nvSpPr>
        <dsp:cNvPr id="0" name=""/>
        <dsp:cNvSpPr/>
      </dsp:nvSpPr>
      <dsp:spPr>
        <a:xfrm>
          <a:off x="1129474" y="1749217"/>
          <a:ext cx="2613145" cy="634394"/>
        </a:xfrm>
        <a:prstGeom prst="round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4BACC6">
              <a:alpha val="90000"/>
              <a:hueOff val="0"/>
              <a:satOff val="0"/>
              <a:lumOff val="0"/>
              <a:alphaOff val="-4000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QA</a:t>
          </a:r>
          <a:r>
            <a:rPr lang="zh-CN" altLang="en-US" sz="11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1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BOT </a:t>
          </a:r>
          <a:br>
            <a:rPr lang="en-US" altLang="zh-CN" sz="11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</a:br>
          <a:r>
            <a:rPr lang="zh-CN" altLang="en-US" sz="11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问答机器人</a:t>
          </a:r>
        </a:p>
      </dsp:txBody>
      <dsp:txXfrm>
        <a:off x="1160443" y="1780186"/>
        <a:ext cx="2551207" cy="572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0.72722</cdr:x>
      <cdr:y>0.18048</cdr:y>
    </cdr:from>
    <cdr:to>
      <cdr:x>0.80496</cdr:x>
      <cdr:y>0.38454</cdr:y>
    </cdr:to>
    <cdr:cxnSp macro="">
      <cdr:nvCxnSpPr>
        <cdr:cNvPr id="3" name="直接箭头连接符 2">
          <a:extLst xmlns:a="http://schemas.openxmlformats.org/drawingml/2006/main">
            <a:ext uri="{FF2B5EF4-FFF2-40B4-BE49-F238E27FC236}">
              <a16:creationId xmlns:a16="http://schemas.microsoft.com/office/drawing/2014/main" id="{83C5BC41-09A6-40ED-B751-186F8599581E}"/>
            </a:ext>
          </a:extLst>
        </cdr:cNvPr>
        <cdr:cNvCxnSpPr/>
      </cdr:nvCxnSpPr>
      <cdr:spPr>
        <a:xfrm xmlns:a="http://schemas.openxmlformats.org/drawingml/2006/main" flipV="1">
          <a:off x="3719173" y="615343"/>
          <a:ext cx="397565" cy="695739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chemeClr val="bg1">
              <a:lumMod val="75000"/>
            </a:schemeClr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0.72722</cdr:x>
      <cdr:y>0.18048</cdr:y>
    </cdr:from>
    <cdr:to>
      <cdr:x>0.80496</cdr:x>
      <cdr:y>0.38454</cdr:y>
    </cdr:to>
    <cdr:cxnSp macro="">
      <cdr:nvCxnSpPr>
        <cdr:cNvPr id="3" name="直接箭头连接符 2">
          <a:extLst xmlns:a="http://schemas.openxmlformats.org/drawingml/2006/main">
            <a:ext uri="{FF2B5EF4-FFF2-40B4-BE49-F238E27FC236}">
              <a16:creationId xmlns:a16="http://schemas.microsoft.com/office/drawing/2014/main" id="{730E04DB-E41D-4DFA-84E0-64E66CB6B17B}"/>
            </a:ext>
          </a:extLst>
        </cdr:cNvPr>
        <cdr:cNvCxnSpPr/>
      </cdr:nvCxnSpPr>
      <cdr:spPr>
        <a:xfrm xmlns:a="http://schemas.openxmlformats.org/drawingml/2006/main" flipV="1">
          <a:off x="3719173" y="615343"/>
          <a:ext cx="397565" cy="695739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chemeClr val="bg1">
              <a:lumMod val="75000"/>
            </a:schemeClr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D29B8-A7E7-4D2C-A478-25B64B87CF9A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CA22F-46A2-4BF3-A9C2-5281839676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729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A22F-46A2-4BF3-A9C2-52818396761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233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A22F-46A2-4BF3-A9C2-52818396761D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463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A22F-46A2-4BF3-A9C2-52818396761D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664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A22F-46A2-4BF3-A9C2-52818396761D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610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A22F-46A2-4BF3-A9C2-52818396761D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006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A22F-46A2-4BF3-A9C2-52818396761D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283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A22F-46A2-4BF3-A9C2-52818396761D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671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A22F-46A2-4BF3-A9C2-52818396761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781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A22F-46A2-4BF3-A9C2-52818396761D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3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A22F-46A2-4BF3-A9C2-52818396761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74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A22F-46A2-4BF3-A9C2-52818396761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13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A22F-46A2-4BF3-A9C2-52818396761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211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A22F-46A2-4BF3-A9C2-52818396761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401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A22F-46A2-4BF3-A9C2-52818396761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259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A22F-46A2-4BF3-A9C2-52818396761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706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A22F-46A2-4BF3-A9C2-52818396761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91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A22F-46A2-4BF3-A9C2-52818396761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28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A22F-46A2-4BF3-A9C2-52818396761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086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A22F-46A2-4BF3-A9C2-52818396761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656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A22F-46A2-4BF3-A9C2-52818396761D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415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A22F-46A2-4BF3-A9C2-52818396761D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673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A22F-46A2-4BF3-A9C2-52818396761D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66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144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34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906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49CCAD-D928-4E53-82FC-04A94746D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A7D2A1-FE31-422F-A681-56FEA4AC9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C7BACC-FAC2-4FF5-80B8-DACCE2CA9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375CA-1D81-4842-83C0-84B0CAB905E3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E63473-370F-43A2-B081-7ACE4B9F8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E226D0-B7DE-4C4C-BC30-65C4E7BA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D3AC-A6F0-4144-916B-42396449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430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2BB336-17BC-4A14-B3CC-A163C94AA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D25B42-81AE-4E01-A220-8421DD86E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2BF06F-B928-498C-95BA-6E2590F6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F5375CA-1D81-4842-83C0-84B0CAB905E3}" type="datetimeFigureOut">
              <a:rPr lang="zh-CN" altLang="en-US" smtClean="0"/>
              <a:pPr/>
              <a:t>2018/11/15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9BB68-8DF1-4A9B-AFBC-31328563E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F01F7E-3F94-4780-B54C-8F06E166E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0C56D3AC-A6F0-4144-916B-423964490DC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529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82AC6-6144-44C3-89FD-5280F4547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713ADA-E09C-42D1-8640-783689F8E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426446-476E-4A77-8B99-0C677D4CC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375CA-1D81-4842-83C0-84B0CAB905E3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CAF350-AB55-4087-AB53-2A792A6F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684FD0-F1E6-494B-8251-1957B664A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D3AC-A6F0-4144-916B-42396449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6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CC811-64BD-4ACC-A493-D0447192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52D1FB-59E4-4F7E-9BE0-1DFFF8EDA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720CB3-C272-4F61-A599-3CD193ECB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D45BB9-DFCC-49BD-A5FC-B16294CC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375CA-1D81-4842-83C0-84B0CAB905E3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90C104-28D4-4293-BA67-9579EE2B9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6DC9D8-2F5B-43F3-9E15-CED3DBFE7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D3AC-A6F0-4144-916B-42396449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142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0AD136-3E9A-4324-8F99-B6B0BD53E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190347-6398-41CF-8DC5-89B8EF4BC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7409DC-46D7-49A8-8381-6CF730210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CC588C-C16C-4AF5-A4A5-18242BB0F3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C90124-A243-4F67-B744-41BC00CD85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9CAA40-72D1-40EC-A383-D2AAE09C2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375CA-1D81-4842-83C0-84B0CAB905E3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537A06D-1FAF-49EC-A4D8-CE17F742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842F510-77A6-4A3C-B285-B1ACA3CA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D3AC-A6F0-4144-916B-42396449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002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6F88A7-7A60-4B0D-9AEC-C30C4943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409B93-540B-47EB-B80B-F23AA4A3B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375CA-1D81-4842-83C0-84B0CAB905E3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CD48AC-D255-4EBD-976B-FD202F5C9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D546A8-C8CE-4A14-801C-A9878ED70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D3AC-A6F0-4144-916B-42396449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446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267205-793F-4AF3-8AD1-1C9D4B29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375CA-1D81-4842-83C0-84B0CAB905E3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3539A4-9A6F-45C3-8278-BC6DA15E1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5962A1-D657-42A9-B39B-906CEF29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D3AC-A6F0-4144-916B-42396449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220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106420-603E-4353-A5F4-876174AA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1DFF8E-8398-46E1-9355-A79C1E96B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E77A45-A5F8-40CB-B1A0-F8C36A5D9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A9E412-6903-4A4C-B1DF-87CD6D9B8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375CA-1D81-4842-83C0-84B0CAB905E3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BF9BD6-63DD-4F5B-BA57-06096E65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B0B9C2-0EA6-49CD-A490-9B952106D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D3AC-A6F0-4144-916B-42396449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051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6292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BF3EE9-1C70-450D-AA2D-7C494AE3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D1EFFC-AB46-45C2-A81C-829871090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D5A1F0-E878-483C-B0D1-E7374B5F9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1074D0-564F-4412-8051-5604023E9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375CA-1D81-4842-83C0-84B0CAB905E3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CBB989-5853-41CF-9F8B-F02A340BD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FC88DC-D312-43E3-9706-A90C33484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D3AC-A6F0-4144-916B-42396449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0837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0FDA9-0CA7-460D-99AF-63D2CA46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DC8CF3-1817-435F-B0F0-829BE06B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2B9E8A-0C59-4978-A560-43051C73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375CA-1D81-4842-83C0-84B0CAB905E3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B600A1-14D0-43C1-9CF9-D44799FBF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6123DC-8DEC-430E-AA8D-24467A49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D3AC-A6F0-4144-916B-42396449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2193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C043A22-3796-4367-B0F5-E43A363583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E4C312-ED0A-4519-8DDE-2AC7416A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C19693-234A-40F1-8A2C-5D0A05CE9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375CA-1D81-4842-83C0-84B0CAB905E3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15B643-E35A-407D-B90E-2FDAB2322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229B7D-359C-40CB-AC50-2058AA5C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D3AC-A6F0-4144-916B-42396449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484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0331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2454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1088284"/>
            <a:fld id="{530820CF-B880-4189-942D-D702A7CBA730}" type="datetimeFigureOut">
              <a:rPr lang="zh-CN" altLang="en-US" sz="2100" smtClean="0">
                <a:solidFill>
                  <a:prstClr val="black"/>
                </a:solidFill>
              </a:rPr>
              <a:pPr defTabSz="1088284"/>
              <a:t>2018/11/15</a:t>
            </a:fld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1088284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1088284"/>
            <a:fld id="{0C913308-F349-4B6D-A68A-DD1791B4A57B}" type="slidenum">
              <a:rPr lang="zh-CN" altLang="en-US" sz="2100" smtClean="0">
                <a:solidFill>
                  <a:prstClr val="black"/>
                </a:solidFill>
              </a:rPr>
              <a:pPr defTabSz="1088284"/>
              <a:t>‹#›</a:t>
            </a:fld>
            <a:endParaRPr lang="zh-CN" altLang="en-US" sz="2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9854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5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799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5" y="2906714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414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28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42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656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071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485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899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313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1088284"/>
            <a:fld id="{530820CF-B880-4189-942D-D702A7CBA730}" type="datetimeFigureOut">
              <a:rPr lang="zh-CN" altLang="en-US" sz="2100" smtClean="0">
                <a:solidFill>
                  <a:prstClr val="black"/>
                </a:solidFill>
              </a:rPr>
              <a:pPr defTabSz="1088284"/>
              <a:t>2018/11/15</a:t>
            </a:fld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1088284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1088284"/>
            <a:fld id="{0C913308-F349-4B6D-A68A-DD1791B4A57B}" type="slidenum">
              <a:rPr lang="zh-CN" altLang="en-US" sz="2100" smtClean="0">
                <a:solidFill>
                  <a:prstClr val="black"/>
                </a:solidFill>
              </a:rPr>
              <a:pPr defTabSz="1088284"/>
              <a:t>‹#›</a:t>
            </a:fld>
            <a:endParaRPr lang="zh-CN" altLang="en-US" sz="2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0266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299"/>
            </a:lvl1pPr>
            <a:lvl2pPr>
              <a:defRPr sz="2899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299"/>
            </a:lvl1pPr>
            <a:lvl2pPr>
              <a:defRPr sz="2899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1088284"/>
            <a:fld id="{530820CF-B880-4189-942D-D702A7CBA730}" type="datetimeFigureOut">
              <a:rPr lang="zh-CN" altLang="en-US" sz="2100" smtClean="0">
                <a:solidFill>
                  <a:prstClr val="black"/>
                </a:solidFill>
              </a:rPr>
              <a:pPr defTabSz="1088284"/>
              <a:t>2018/11/15</a:t>
            </a:fld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1088284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1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1088284"/>
            <a:fld id="{0C913308-F349-4B6D-A68A-DD1791B4A57B}" type="slidenum">
              <a:rPr lang="zh-CN" altLang="en-US" sz="2100" smtClean="0">
                <a:solidFill>
                  <a:prstClr val="black"/>
                </a:solidFill>
              </a:rPr>
              <a:pPr defTabSz="1088284"/>
              <a:t>‹#›</a:t>
            </a:fld>
            <a:endParaRPr lang="zh-CN" altLang="en-US" sz="2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717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99" b="1"/>
            </a:lvl1pPr>
            <a:lvl2pPr marL="544142" indent="0">
              <a:buNone/>
              <a:defRPr sz="2400" b="1"/>
            </a:lvl2pPr>
            <a:lvl3pPr marL="1088284" indent="0">
              <a:buNone/>
              <a:defRPr sz="2100" b="1"/>
            </a:lvl3pPr>
            <a:lvl4pPr marL="1632426" indent="0">
              <a:buNone/>
              <a:defRPr sz="1900" b="1"/>
            </a:lvl4pPr>
            <a:lvl5pPr marL="2176569" indent="0">
              <a:buNone/>
              <a:defRPr sz="1900" b="1"/>
            </a:lvl5pPr>
            <a:lvl6pPr marL="2720710" indent="0">
              <a:buNone/>
              <a:defRPr sz="1900" b="1"/>
            </a:lvl6pPr>
            <a:lvl7pPr marL="3264852" indent="0">
              <a:buNone/>
              <a:defRPr sz="1900" b="1"/>
            </a:lvl7pPr>
            <a:lvl8pPr marL="3808994" indent="0">
              <a:buNone/>
              <a:defRPr sz="1900" b="1"/>
            </a:lvl8pPr>
            <a:lvl9pPr marL="4353136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899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99" b="1"/>
            </a:lvl1pPr>
            <a:lvl2pPr marL="544142" indent="0">
              <a:buNone/>
              <a:defRPr sz="2400" b="1"/>
            </a:lvl2pPr>
            <a:lvl3pPr marL="1088284" indent="0">
              <a:buNone/>
              <a:defRPr sz="2100" b="1"/>
            </a:lvl3pPr>
            <a:lvl4pPr marL="1632426" indent="0">
              <a:buNone/>
              <a:defRPr sz="1900" b="1"/>
            </a:lvl4pPr>
            <a:lvl5pPr marL="2176569" indent="0">
              <a:buNone/>
              <a:defRPr sz="1900" b="1"/>
            </a:lvl5pPr>
            <a:lvl6pPr marL="2720710" indent="0">
              <a:buNone/>
              <a:defRPr sz="1900" b="1"/>
            </a:lvl6pPr>
            <a:lvl7pPr marL="3264852" indent="0">
              <a:buNone/>
              <a:defRPr sz="1900" b="1"/>
            </a:lvl7pPr>
            <a:lvl8pPr marL="3808994" indent="0">
              <a:buNone/>
              <a:defRPr sz="1900" b="1"/>
            </a:lvl8pPr>
            <a:lvl9pPr marL="4353136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6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899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1088284"/>
            <a:fld id="{530820CF-B880-4189-942D-D702A7CBA730}" type="datetimeFigureOut">
              <a:rPr lang="zh-CN" altLang="en-US" sz="2100" smtClean="0">
                <a:solidFill>
                  <a:prstClr val="black"/>
                </a:solidFill>
              </a:rPr>
              <a:pPr defTabSz="1088284"/>
              <a:t>2018/11/15</a:t>
            </a:fld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1088284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1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1088284"/>
            <a:fld id="{0C913308-F349-4B6D-A68A-DD1791B4A57B}" type="slidenum">
              <a:rPr lang="zh-CN" altLang="en-US" sz="2100" smtClean="0">
                <a:solidFill>
                  <a:prstClr val="black"/>
                </a:solidFill>
              </a:rPr>
              <a:pPr defTabSz="1088284"/>
              <a:t>‹#›</a:t>
            </a:fld>
            <a:endParaRPr lang="zh-CN" altLang="en-US" sz="2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87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1088284"/>
            <a:fld id="{530820CF-B880-4189-942D-D702A7CBA730}" type="datetimeFigureOut">
              <a:rPr lang="zh-CN" altLang="en-US" sz="2100" smtClean="0">
                <a:solidFill>
                  <a:prstClr val="black"/>
                </a:solidFill>
              </a:rPr>
              <a:pPr defTabSz="1088284"/>
              <a:t>2018/11/15</a:t>
            </a:fld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1088284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1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1088284"/>
            <a:fld id="{0C913308-F349-4B6D-A68A-DD1791B4A57B}" type="slidenum">
              <a:rPr lang="zh-CN" altLang="en-US" sz="2100" smtClean="0">
                <a:solidFill>
                  <a:prstClr val="black"/>
                </a:solidFill>
              </a:rPr>
              <a:pPr defTabSz="1088284"/>
              <a:t>‹#›</a:t>
            </a:fld>
            <a:endParaRPr lang="zh-CN" altLang="en-US" sz="2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66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5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799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5" y="2906714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414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28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42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656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071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485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899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313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1012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1088284"/>
            <a:fld id="{530820CF-B880-4189-942D-D702A7CBA730}" type="datetimeFigureOut">
              <a:rPr lang="zh-CN" altLang="en-US" sz="2100" smtClean="0">
                <a:solidFill>
                  <a:prstClr val="black"/>
                </a:solidFill>
              </a:rPr>
              <a:pPr defTabSz="1088284"/>
              <a:t>2018/11/15</a:t>
            </a:fld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1088284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1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1088284"/>
            <a:fld id="{0C913308-F349-4B6D-A68A-DD1791B4A57B}" type="slidenum">
              <a:rPr lang="zh-CN" altLang="en-US" sz="2100" smtClean="0">
                <a:solidFill>
                  <a:prstClr val="black"/>
                </a:solidFill>
              </a:rPr>
              <a:pPr defTabSz="1088284"/>
              <a:t>‹#›</a:t>
            </a:fld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50000">
                <a:schemeClr val="tx1">
                  <a:alpha val="80000"/>
                </a:schemeClr>
              </a:gs>
              <a:gs pos="100000">
                <a:schemeClr val="tx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84"/>
            <a:endParaRPr lang="zh-CN" altLang="en-US" sz="21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5944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4" y="273051"/>
            <a:ext cx="6815666" cy="5853113"/>
          </a:xfrm>
          <a:prstGeom prst="rect">
            <a:avLst/>
          </a:prstGeom>
        </p:spPr>
        <p:txBody>
          <a:bodyPr/>
          <a:lstStyle>
            <a:lvl1pPr>
              <a:defRPr sz="3799"/>
            </a:lvl1pPr>
            <a:lvl2pPr>
              <a:defRPr sz="3299"/>
            </a:lvl2pPr>
            <a:lvl3pPr>
              <a:defRPr sz="2899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/>
            </a:lvl1pPr>
            <a:lvl2pPr marL="544142" indent="0">
              <a:buNone/>
              <a:defRPr sz="1400"/>
            </a:lvl2pPr>
            <a:lvl3pPr marL="1088284" indent="0">
              <a:buNone/>
              <a:defRPr sz="1200"/>
            </a:lvl3pPr>
            <a:lvl4pPr marL="1632426" indent="0">
              <a:buNone/>
              <a:defRPr sz="1100"/>
            </a:lvl4pPr>
            <a:lvl5pPr marL="2176569" indent="0">
              <a:buNone/>
              <a:defRPr sz="1100"/>
            </a:lvl5pPr>
            <a:lvl6pPr marL="2720710" indent="0">
              <a:buNone/>
              <a:defRPr sz="1100"/>
            </a:lvl6pPr>
            <a:lvl7pPr marL="3264852" indent="0">
              <a:buNone/>
              <a:defRPr sz="1100"/>
            </a:lvl7pPr>
            <a:lvl8pPr marL="3808994" indent="0">
              <a:buNone/>
              <a:defRPr sz="1100"/>
            </a:lvl8pPr>
            <a:lvl9pPr marL="4353136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1088284"/>
            <a:fld id="{530820CF-B880-4189-942D-D702A7CBA730}" type="datetimeFigureOut">
              <a:rPr lang="zh-CN" altLang="en-US" sz="2100" smtClean="0">
                <a:solidFill>
                  <a:prstClr val="black"/>
                </a:solidFill>
              </a:rPr>
              <a:pPr defTabSz="1088284"/>
              <a:t>2018/11/15</a:t>
            </a:fld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1088284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1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1088284"/>
            <a:fld id="{0C913308-F349-4B6D-A68A-DD1791B4A57B}" type="slidenum">
              <a:rPr lang="zh-CN" altLang="en-US" sz="2100" smtClean="0">
                <a:solidFill>
                  <a:prstClr val="black"/>
                </a:solidFill>
              </a:rPr>
              <a:pPr defTabSz="1088284"/>
              <a:t>‹#›</a:t>
            </a:fld>
            <a:endParaRPr lang="zh-CN" altLang="en-US" sz="2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159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6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99"/>
            </a:lvl1pPr>
            <a:lvl2pPr marL="544142" indent="0">
              <a:buNone/>
              <a:defRPr sz="3299"/>
            </a:lvl2pPr>
            <a:lvl3pPr marL="1088284" indent="0">
              <a:buNone/>
              <a:defRPr sz="2899"/>
            </a:lvl3pPr>
            <a:lvl4pPr marL="1632426" indent="0">
              <a:buNone/>
              <a:defRPr sz="2400"/>
            </a:lvl4pPr>
            <a:lvl5pPr marL="2176569" indent="0">
              <a:buNone/>
              <a:defRPr sz="2400"/>
            </a:lvl5pPr>
            <a:lvl6pPr marL="2720710" indent="0">
              <a:buNone/>
              <a:defRPr sz="2400"/>
            </a:lvl6pPr>
            <a:lvl7pPr marL="3264852" indent="0">
              <a:buNone/>
              <a:defRPr sz="2400"/>
            </a:lvl7pPr>
            <a:lvl8pPr marL="3808994" indent="0">
              <a:buNone/>
              <a:defRPr sz="2400"/>
            </a:lvl8pPr>
            <a:lvl9pPr marL="4353136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/>
            </a:lvl1pPr>
            <a:lvl2pPr marL="544142" indent="0">
              <a:buNone/>
              <a:defRPr sz="1400"/>
            </a:lvl2pPr>
            <a:lvl3pPr marL="1088284" indent="0">
              <a:buNone/>
              <a:defRPr sz="1200"/>
            </a:lvl3pPr>
            <a:lvl4pPr marL="1632426" indent="0">
              <a:buNone/>
              <a:defRPr sz="1100"/>
            </a:lvl4pPr>
            <a:lvl5pPr marL="2176569" indent="0">
              <a:buNone/>
              <a:defRPr sz="1100"/>
            </a:lvl5pPr>
            <a:lvl6pPr marL="2720710" indent="0">
              <a:buNone/>
              <a:defRPr sz="1100"/>
            </a:lvl6pPr>
            <a:lvl7pPr marL="3264852" indent="0">
              <a:buNone/>
              <a:defRPr sz="1100"/>
            </a:lvl7pPr>
            <a:lvl8pPr marL="3808994" indent="0">
              <a:buNone/>
              <a:defRPr sz="1100"/>
            </a:lvl8pPr>
            <a:lvl9pPr marL="4353136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1088284"/>
            <a:fld id="{530820CF-B880-4189-942D-D702A7CBA730}" type="datetimeFigureOut">
              <a:rPr lang="zh-CN" altLang="en-US" sz="2100" smtClean="0">
                <a:solidFill>
                  <a:prstClr val="black"/>
                </a:solidFill>
              </a:rPr>
              <a:pPr defTabSz="1088284"/>
              <a:t>2018/11/15</a:t>
            </a:fld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1088284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1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1088284"/>
            <a:fld id="{0C913308-F349-4B6D-A68A-DD1791B4A57B}" type="slidenum">
              <a:rPr lang="zh-CN" altLang="en-US" sz="2100" smtClean="0">
                <a:solidFill>
                  <a:prstClr val="black"/>
                </a:solidFill>
              </a:rPr>
              <a:pPr defTabSz="1088284"/>
              <a:t>‹#›</a:t>
            </a:fld>
            <a:endParaRPr lang="zh-CN" altLang="en-US" sz="2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508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1088284"/>
            <a:fld id="{530820CF-B880-4189-942D-D702A7CBA730}" type="datetimeFigureOut">
              <a:rPr lang="zh-CN" altLang="en-US" sz="2100" smtClean="0">
                <a:solidFill>
                  <a:prstClr val="black"/>
                </a:solidFill>
              </a:rPr>
              <a:pPr defTabSz="1088284"/>
              <a:t>2018/11/15</a:t>
            </a:fld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1088284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1088284"/>
            <a:fld id="{0C913308-F349-4B6D-A68A-DD1791B4A57B}" type="slidenum">
              <a:rPr lang="zh-CN" altLang="en-US" sz="2100" smtClean="0">
                <a:solidFill>
                  <a:prstClr val="black"/>
                </a:solidFill>
              </a:rPr>
              <a:pPr defTabSz="1088284"/>
              <a:t>‹#›</a:t>
            </a:fld>
            <a:endParaRPr lang="zh-CN" altLang="en-US" sz="2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63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1088284"/>
            <a:fld id="{530820CF-B880-4189-942D-D702A7CBA730}" type="datetimeFigureOut">
              <a:rPr lang="zh-CN" altLang="en-US" sz="2100" smtClean="0">
                <a:solidFill>
                  <a:prstClr val="black"/>
                </a:solidFill>
              </a:rPr>
              <a:pPr defTabSz="1088284"/>
              <a:t>2018/11/15</a:t>
            </a:fld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1088284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1088284"/>
            <a:fld id="{0C913308-F349-4B6D-A68A-DD1791B4A57B}" type="slidenum">
              <a:rPr lang="zh-CN" altLang="en-US" sz="2100" smtClean="0">
                <a:solidFill>
                  <a:prstClr val="black"/>
                </a:solidFill>
              </a:rPr>
              <a:pPr defTabSz="1088284"/>
              <a:t>‹#›</a:t>
            </a:fld>
            <a:endParaRPr lang="zh-CN" altLang="en-US" sz="2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4201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0092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4642"/>
            <a:ext cx="10972800" cy="1143001"/>
          </a:xfrm>
          <a:prstGeom prst="rect">
            <a:avLst/>
          </a:prstGeom>
        </p:spPr>
        <p:txBody>
          <a:bodyPr lIns="43205" tIns="21603" rIns="43205" bIns="2160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2" y="1600201"/>
            <a:ext cx="10972800" cy="4525962"/>
          </a:xfrm>
          <a:prstGeom prst="rect">
            <a:avLst/>
          </a:prstGeom>
        </p:spPr>
        <p:txBody>
          <a:bodyPr lIns="43205" tIns="21603" rIns="43205" bIns="2160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98" y="6356352"/>
            <a:ext cx="2844800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fld id="{530820CF-B880-4189-942D-D702A7CBA730}" type="datetimeFigureOut">
              <a:rPr lang="zh-CN" altLang="en-US" sz="2116" smtClean="0">
                <a:solidFill>
                  <a:prstClr val="black"/>
                </a:solidFill>
              </a:rPr>
              <a:pPr defTabSz="1088231"/>
              <a:t>2018/11/15</a:t>
            </a:fld>
            <a:endParaRPr lang="zh-CN" altLang="en-US" sz="2116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4" y="6356352"/>
            <a:ext cx="3860801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endParaRPr lang="zh-CN" altLang="en-US" sz="2116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2" y="6356352"/>
            <a:ext cx="2844800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fld id="{0C913308-F349-4B6D-A68A-DD1791B4A57B}" type="slidenum">
              <a:rPr lang="zh-CN" altLang="en-US" sz="2116" smtClean="0">
                <a:solidFill>
                  <a:prstClr val="black"/>
                </a:solidFill>
              </a:rPr>
              <a:pPr defTabSz="1088231"/>
              <a:t>‹#›</a:t>
            </a:fld>
            <a:endParaRPr lang="zh-CN" altLang="en-US" sz="2116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7483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6" y="4406904"/>
            <a:ext cx="10363199" cy="1362074"/>
          </a:xfrm>
          <a:prstGeom prst="rect">
            <a:avLst/>
          </a:prstGeom>
        </p:spPr>
        <p:txBody>
          <a:bodyPr lIns="43205" tIns="21603" rIns="43205" bIns="21603" anchor="t"/>
          <a:lstStyle>
            <a:lvl1pPr algn="l">
              <a:defRPr sz="4867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6" y="2906715"/>
            <a:ext cx="10363199" cy="1500187"/>
          </a:xfrm>
          <a:prstGeom prst="rect">
            <a:avLst/>
          </a:prstGeom>
        </p:spPr>
        <p:txBody>
          <a:bodyPr lIns="43205" tIns="21603" rIns="43205" bIns="21603" anchor="b"/>
          <a:lstStyle>
            <a:lvl1pPr marL="0" indent="0">
              <a:buNone/>
              <a:defRPr sz="2328">
                <a:solidFill>
                  <a:schemeClr val="tx1">
                    <a:tint val="75000"/>
                  </a:schemeClr>
                </a:solidFill>
              </a:defRPr>
            </a:lvl1pPr>
            <a:lvl2pPr marL="544116" indent="0">
              <a:buNone/>
              <a:defRPr sz="2116">
                <a:solidFill>
                  <a:schemeClr val="tx1">
                    <a:tint val="75000"/>
                  </a:schemeClr>
                </a:solidFill>
              </a:defRPr>
            </a:lvl2pPr>
            <a:lvl3pPr marL="1088231" indent="0">
              <a:buNone/>
              <a:defRPr sz="1905">
                <a:solidFill>
                  <a:schemeClr val="tx1">
                    <a:tint val="75000"/>
                  </a:schemeClr>
                </a:solidFill>
              </a:defRPr>
            </a:lvl3pPr>
            <a:lvl4pPr marL="163234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76462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2057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646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0880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52922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98" y="6356352"/>
            <a:ext cx="2844800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fld id="{530820CF-B880-4189-942D-D702A7CBA730}" type="datetimeFigureOut">
              <a:rPr lang="zh-CN" altLang="en-US" sz="2116" smtClean="0">
                <a:solidFill>
                  <a:prstClr val="black"/>
                </a:solidFill>
              </a:rPr>
              <a:pPr defTabSz="1088231"/>
              <a:t>2018/11/15</a:t>
            </a:fld>
            <a:endParaRPr lang="zh-CN" altLang="en-US" sz="2116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4" y="6356352"/>
            <a:ext cx="3860801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endParaRPr lang="zh-CN" altLang="en-US" sz="2116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2" y="6356352"/>
            <a:ext cx="2844800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fld id="{0C913308-F349-4B6D-A68A-DD1791B4A57B}" type="slidenum">
              <a:rPr lang="zh-CN" altLang="en-US" sz="2116" smtClean="0">
                <a:solidFill>
                  <a:prstClr val="black"/>
                </a:solidFill>
              </a:rPr>
              <a:pPr defTabSz="1088231"/>
              <a:t>‹#›</a:t>
            </a:fld>
            <a:endParaRPr lang="zh-CN" altLang="en-US" sz="2116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0782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4642"/>
            <a:ext cx="10972800" cy="1143001"/>
          </a:xfrm>
          <a:prstGeom prst="rect">
            <a:avLst/>
          </a:prstGeom>
        </p:spPr>
        <p:txBody>
          <a:bodyPr lIns="43205" tIns="21603" rIns="43205" bIns="2160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2" y="1600201"/>
            <a:ext cx="5384799" cy="4525962"/>
          </a:xfrm>
          <a:prstGeom prst="rect">
            <a:avLst/>
          </a:prstGeom>
        </p:spPr>
        <p:txBody>
          <a:bodyPr lIns="43205" tIns="21603" rIns="43205" bIns="21603"/>
          <a:lstStyle>
            <a:lvl1pPr>
              <a:defRPr sz="3386"/>
            </a:lvl1pPr>
            <a:lvl2pPr>
              <a:defRPr sz="2963"/>
            </a:lvl2pPr>
            <a:lvl3pPr>
              <a:defRPr sz="2328"/>
            </a:lvl3pPr>
            <a:lvl4pPr>
              <a:defRPr sz="2116"/>
            </a:lvl4pPr>
            <a:lvl5pPr>
              <a:defRPr sz="2116"/>
            </a:lvl5pPr>
            <a:lvl6pPr>
              <a:defRPr sz="2116"/>
            </a:lvl6pPr>
            <a:lvl7pPr>
              <a:defRPr sz="2116"/>
            </a:lvl7pPr>
            <a:lvl8pPr>
              <a:defRPr sz="2116"/>
            </a:lvl8pPr>
            <a:lvl9pPr>
              <a:defRPr sz="211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3" y="1600201"/>
            <a:ext cx="5384799" cy="4525962"/>
          </a:xfrm>
          <a:prstGeom prst="rect">
            <a:avLst/>
          </a:prstGeom>
        </p:spPr>
        <p:txBody>
          <a:bodyPr lIns="43205" tIns="21603" rIns="43205" bIns="21603"/>
          <a:lstStyle>
            <a:lvl1pPr>
              <a:defRPr sz="3386"/>
            </a:lvl1pPr>
            <a:lvl2pPr>
              <a:defRPr sz="2963"/>
            </a:lvl2pPr>
            <a:lvl3pPr>
              <a:defRPr sz="2328"/>
            </a:lvl3pPr>
            <a:lvl4pPr>
              <a:defRPr sz="2116"/>
            </a:lvl4pPr>
            <a:lvl5pPr>
              <a:defRPr sz="2116"/>
            </a:lvl5pPr>
            <a:lvl6pPr>
              <a:defRPr sz="2116"/>
            </a:lvl6pPr>
            <a:lvl7pPr>
              <a:defRPr sz="2116"/>
            </a:lvl7pPr>
            <a:lvl8pPr>
              <a:defRPr sz="2116"/>
            </a:lvl8pPr>
            <a:lvl9pPr>
              <a:defRPr sz="211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598" y="6356352"/>
            <a:ext cx="2844800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fld id="{530820CF-B880-4189-942D-D702A7CBA730}" type="datetimeFigureOut">
              <a:rPr lang="zh-CN" altLang="en-US" sz="2116" smtClean="0">
                <a:solidFill>
                  <a:prstClr val="black"/>
                </a:solidFill>
              </a:rPr>
              <a:pPr defTabSz="1088231"/>
              <a:t>2018/11/15</a:t>
            </a:fld>
            <a:endParaRPr lang="zh-CN" altLang="en-US" sz="2116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4" y="6356352"/>
            <a:ext cx="3860801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endParaRPr lang="zh-CN" altLang="en-US" sz="2116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2" y="6356352"/>
            <a:ext cx="2844800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fld id="{0C913308-F349-4B6D-A68A-DD1791B4A57B}" type="slidenum">
              <a:rPr lang="zh-CN" altLang="en-US" sz="2116" smtClean="0">
                <a:solidFill>
                  <a:prstClr val="black"/>
                </a:solidFill>
              </a:rPr>
              <a:pPr defTabSz="1088231"/>
              <a:t>‹#›</a:t>
            </a:fld>
            <a:endParaRPr lang="zh-CN" altLang="en-US" sz="2116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3445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4642"/>
            <a:ext cx="10972800" cy="1143001"/>
          </a:xfrm>
          <a:prstGeom prst="rect">
            <a:avLst/>
          </a:prstGeom>
        </p:spPr>
        <p:txBody>
          <a:bodyPr lIns="43205" tIns="21603" rIns="43205" bIns="21603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4" y="1535113"/>
            <a:ext cx="5386917" cy="639762"/>
          </a:xfrm>
          <a:prstGeom prst="rect">
            <a:avLst/>
          </a:prstGeom>
        </p:spPr>
        <p:txBody>
          <a:bodyPr lIns="43205" tIns="21603" rIns="43205" bIns="21603" anchor="b"/>
          <a:lstStyle>
            <a:lvl1pPr marL="0" indent="0">
              <a:buNone/>
              <a:defRPr sz="2963" b="1"/>
            </a:lvl1pPr>
            <a:lvl2pPr marL="544116" indent="0">
              <a:buNone/>
              <a:defRPr sz="2328" b="1"/>
            </a:lvl2pPr>
            <a:lvl3pPr marL="1088231" indent="0">
              <a:buNone/>
              <a:defRPr sz="2116" b="1"/>
            </a:lvl3pPr>
            <a:lvl4pPr marL="1632347" indent="0">
              <a:buNone/>
              <a:defRPr sz="1905" b="1"/>
            </a:lvl4pPr>
            <a:lvl5pPr marL="2176462" indent="0">
              <a:buNone/>
              <a:defRPr sz="1905" b="1"/>
            </a:lvl5pPr>
            <a:lvl6pPr marL="2720578" indent="0">
              <a:buNone/>
              <a:defRPr sz="1905" b="1"/>
            </a:lvl6pPr>
            <a:lvl7pPr marL="3264691" indent="0">
              <a:buNone/>
              <a:defRPr sz="1905" b="1"/>
            </a:lvl7pPr>
            <a:lvl8pPr marL="3808807" indent="0">
              <a:buNone/>
              <a:defRPr sz="1905" b="1"/>
            </a:lvl8pPr>
            <a:lvl9pPr marL="4352922" indent="0">
              <a:buNone/>
              <a:defRPr sz="190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4" y="2174876"/>
            <a:ext cx="5386917" cy="3951288"/>
          </a:xfrm>
          <a:prstGeom prst="rect">
            <a:avLst/>
          </a:prstGeom>
        </p:spPr>
        <p:txBody>
          <a:bodyPr lIns="43205" tIns="21603" rIns="43205" bIns="21603"/>
          <a:lstStyle>
            <a:lvl1pPr>
              <a:defRPr sz="2963"/>
            </a:lvl1pPr>
            <a:lvl2pPr>
              <a:defRPr sz="2328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1" y="1535113"/>
            <a:ext cx="5389034" cy="639762"/>
          </a:xfrm>
          <a:prstGeom prst="rect">
            <a:avLst/>
          </a:prstGeom>
        </p:spPr>
        <p:txBody>
          <a:bodyPr lIns="43205" tIns="21603" rIns="43205" bIns="21603" anchor="b"/>
          <a:lstStyle>
            <a:lvl1pPr marL="0" indent="0">
              <a:buNone/>
              <a:defRPr sz="2963" b="1"/>
            </a:lvl1pPr>
            <a:lvl2pPr marL="544116" indent="0">
              <a:buNone/>
              <a:defRPr sz="2328" b="1"/>
            </a:lvl2pPr>
            <a:lvl3pPr marL="1088231" indent="0">
              <a:buNone/>
              <a:defRPr sz="2116" b="1"/>
            </a:lvl3pPr>
            <a:lvl4pPr marL="1632347" indent="0">
              <a:buNone/>
              <a:defRPr sz="1905" b="1"/>
            </a:lvl4pPr>
            <a:lvl5pPr marL="2176462" indent="0">
              <a:buNone/>
              <a:defRPr sz="1905" b="1"/>
            </a:lvl5pPr>
            <a:lvl6pPr marL="2720578" indent="0">
              <a:buNone/>
              <a:defRPr sz="1905" b="1"/>
            </a:lvl6pPr>
            <a:lvl7pPr marL="3264691" indent="0">
              <a:buNone/>
              <a:defRPr sz="1905" b="1"/>
            </a:lvl7pPr>
            <a:lvl8pPr marL="3808807" indent="0">
              <a:buNone/>
              <a:defRPr sz="1905" b="1"/>
            </a:lvl8pPr>
            <a:lvl9pPr marL="4352922" indent="0">
              <a:buNone/>
              <a:defRPr sz="190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1" y="2174876"/>
            <a:ext cx="5389034" cy="3951288"/>
          </a:xfrm>
          <a:prstGeom prst="rect">
            <a:avLst/>
          </a:prstGeom>
        </p:spPr>
        <p:txBody>
          <a:bodyPr lIns="43205" tIns="21603" rIns="43205" bIns="21603"/>
          <a:lstStyle>
            <a:lvl1pPr>
              <a:defRPr sz="2963"/>
            </a:lvl1pPr>
            <a:lvl2pPr>
              <a:defRPr sz="2328"/>
            </a:lvl2pPr>
            <a:lvl3pPr>
              <a:defRPr sz="2116"/>
            </a:lvl3pPr>
            <a:lvl4pPr>
              <a:defRPr sz="1905"/>
            </a:lvl4pPr>
            <a:lvl5pP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598" y="6356352"/>
            <a:ext cx="2844800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fld id="{530820CF-B880-4189-942D-D702A7CBA730}" type="datetimeFigureOut">
              <a:rPr lang="zh-CN" altLang="en-US" sz="2116" smtClean="0">
                <a:solidFill>
                  <a:prstClr val="black"/>
                </a:solidFill>
              </a:rPr>
              <a:pPr defTabSz="1088231"/>
              <a:t>2018/11/15</a:t>
            </a:fld>
            <a:endParaRPr lang="zh-CN" altLang="en-US" sz="2116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4" y="6356352"/>
            <a:ext cx="3860801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endParaRPr lang="zh-CN" altLang="en-US" sz="2116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2" y="6356352"/>
            <a:ext cx="2844800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fld id="{0C913308-F349-4B6D-A68A-DD1791B4A57B}" type="slidenum">
              <a:rPr lang="zh-CN" altLang="en-US" sz="2116" smtClean="0">
                <a:solidFill>
                  <a:prstClr val="black"/>
                </a:solidFill>
              </a:rPr>
              <a:pPr defTabSz="1088231"/>
              <a:t>‹#›</a:t>
            </a:fld>
            <a:endParaRPr lang="zh-CN" altLang="en-US" sz="2116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674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299"/>
            </a:lvl1pPr>
            <a:lvl2pPr>
              <a:defRPr sz="2899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299"/>
            </a:lvl1pPr>
            <a:lvl2pPr>
              <a:defRPr sz="2899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1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6839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4642"/>
            <a:ext cx="10972800" cy="1143001"/>
          </a:xfrm>
          <a:prstGeom prst="rect">
            <a:avLst/>
          </a:prstGeom>
        </p:spPr>
        <p:txBody>
          <a:bodyPr lIns="43205" tIns="21603" rIns="43205" bIns="2160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598" y="6356352"/>
            <a:ext cx="2844800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fld id="{530820CF-B880-4189-942D-D702A7CBA730}" type="datetimeFigureOut">
              <a:rPr lang="zh-CN" altLang="en-US" sz="2116" smtClean="0">
                <a:solidFill>
                  <a:prstClr val="black"/>
                </a:solidFill>
              </a:rPr>
              <a:pPr defTabSz="1088231"/>
              <a:t>2018/11/15</a:t>
            </a:fld>
            <a:endParaRPr lang="zh-CN" altLang="en-US" sz="2116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4" y="6356352"/>
            <a:ext cx="3860801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endParaRPr lang="zh-CN" altLang="en-US" sz="2116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2" y="6356352"/>
            <a:ext cx="2844800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fld id="{0C913308-F349-4B6D-A68A-DD1791B4A57B}" type="slidenum">
              <a:rPr lang="zh-CN" altLang="en-US" sz="2116" smtClean="0">
                <a:solidFill>
                  <a:prstClr val="black"/>
                </a:solidFill>
              </a:rPr>
              <a:pPr defTabSz="1088231"/>
              <a:t>‹#›</a:t>
            </a:fld>
            <a:endParaRPr lang="zh-CN" altLang="en-US" sz="2116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7334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598" y="6356352"/>
            <a:ext cx="2844800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fld id="{530820CF-B880-4189-942D-D702A7CBA730}" type="datetimeFigureOut">
              <a:rPr lang="zh-CN" altLang="en-US" sz="2116" smtClean="0">
                <a:solidFill>
                  <a:prstClr val="black"/>
                </a:solidFill>
              </a:rPr>
              <a:pPr defTabSz="1088231"/>
              <a:t>2018/11/15</a:t>
            </a:fld>
            <a:endParaRPr lang="zh-CN" altLang="en-US" sz="2116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4" y="6356352"/>
            <a:ext cx="3860801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endParaRPr lang="zh-CN" altLang="en-US" sz="2116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2" y="6356352"/>
            <a:ext cx="2844800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fld id="{0C913308-F349-4B6D-A68A-DD1791B4A57B}" type="slidenum">
              <a:rPr lang="zh-CN" altLang="en-US" sz="2116" smtClean="0">
                <a:solidFill>
                  <a:prstClr val="black"/>
                </a:solidFill>
              </a:rPr>
              <a:pPr defTabSz="1088231"/>
              <a:t>‹#›</a:t>
            </a:fld>
            <a:endParaRPr lang="zh-CN" altLang="en-US" sz="2116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50000">
                <a:schemeClr val="tx1">
                  <a:alpha val="80000"/>
                </a:schemeClr>
              </a:gs>
              <a:gs pos="100000">
                <a:schemeClr val="tx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1088231"/>
            <a:endParaRPr lang="zh-CN" altLang="en-US" sz="2116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6776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  <a:prstGeom prst="rect">
            <a:avLst/>
          </a:prstGeom>
        </p:spPr>
        <p:txBody>
          <a:bodyPr lIns="43205" tIns="21603" rIns="43205" bIns="21603" anchor="b"/>
          <a:lstStyle>
            <a:lvl1pPr algn="l">
              <a:defRPr sz="2328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2"/>
          </a:xfrm>
          <a:prstGeom prst="rect">
            <a:avLst/>
          </a:prstGeom>
        </p:spPr>
        <p:txBody>
          <a:bodyPr lIns="43205" tIns="21603" rIns="43205" bIns="21603"/>
          <a:lstStyle>
            <a:lvl1pPr>
              <a:defRPr sz="3809"/>
            </a:lvl1pPr>
            <a:lvl2pPr>
              <a:defRPr sz="3386"/>
            </a:lvl2pPr>
            <a:lvl3pPr>
              <a:defRPr sz="2963"/>
            </a:lvl3pPr>
            <a:lvl4pPr>
              <a:defRPr sz="2328"/>
            </a:lvl4pPr>
            <a:lvl5pPr>
              <a:defRPr sz="2328"/>
            </a:lvl5pPr>
            <a:lvl6pPr>
              <a:defRPr sz="2328"/>
            </a:lvl6pPr>
            <a:lvl7pPr>
              <a:defRPr sz="2328"/>
            </a:lvl7pPr>
            <a:lvl8pPr>
              <a:defRPr sz="2328"/>
            </a:lvl8pPr>
            <a:lvl9pPr>
              <a:defRPr sz="232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084" cy="4691062"/>
          </a:xfrm>
          <a:prstGeom prst="rect">
            <a:avLst/>
          </a:prstGeom>
        </p:spPr>
        <p:txBody>
          <a:bodyPr lIns="43205" tIns="21603" rIns="43205" bIns="21603"/>
          <a:lstStyle>
            <a:lvl1pPr marL="0" indent="0">
              <a:buNone/>
              <a:defRPr sz="1693"/>
            </a:lvl1pPr>
            <a:lvl2pPr marL="544116" indent="0">
              <a:buNone/>
              <a:defRPr sz="1481"/>
            </a:lvl2pPr>
            <a:lvl3pPr marL="1088231" indent="0">
              <a:buNone/>
              <a:defRPr sz="1270"/>
            </a:lvl3pPr>
            <a:lvl4pPr marL="1632347" indent="0">
              <a:buNone/>
              <a:defRPr sz="1058"/>
            </a:lvl4pPr>
            <a:lvl5pPr marL="2176462" indent="0">
              <a:buNone/>
              <a:defRPr sz="1058"/>
            </a:lvl5pPr>
            <a:lvl6pPr marL="2720578" indent="0">
              <a:buNone/>
              <a:defRPr sz="1058"/>
            </a:lvl6pPr>
            <a:lvl7pPr marL="3264691" indent="0">
              <a:buNone/>
              <a:defRPr sz="1058"/>
            </a:lvl7pPr>
            <a:lvl8pPr marL="3808807" indent="0">
              <a:buNone/>
              <a:defRPr sz="1058"/>
            </a:lvl8pPr>
            <a:lvl9pPr marL="4352922" indent="0">
              <a:buNone/>
              <a:defRPr sz="105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598" y="6356352"/>
            <a:ext cx="2844800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fld id="{530820CF-B880-4189-942D-D702A7CBA730}" type="datetimeFigureOut">
              <a:rPr lang="zh-CN" altLang="en-US" sz="2116" smtClean="0">
                <a:solidFill>
                  <a:prstClr val="black"/>
                </a:solidFill>
              </a:rPr>
              <a:pPr defTabSz="1088231"/>
              <a:t>2018/11/15</a:t>
            </a:fld>
            <a:endParaRPr lang="zh-CN" altLang="en-US" sz="2116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4" y="6356352"/>
            <a:ext cx="3860801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endParaRPr lang="zh-CN" altLang="en-US" sz="2116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2" y="6356352"/>
            <a:ext cx="2844800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fld id="{0C913308-F349-4B6D-A68A-DD1791B4A57B}" type="slidenum">
              <a:rPr lang="zh-CN" altLang="en-US" sz="2116" smtClean="0">
                <a:solidFill>
                  <a:prstClr val="black"/>
                </a:solidFill>
              </a:rPr>
              <a:pPr defTabSz="1088231"/>
              <a:t>‹#›</a:t>
            </a:fld>
            <a:endParaRPr lang="zh-CN" altLang="en-US" sz="2116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8772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9" y="4800601"/>
            <a:ext cx="7315200" cy="566739"/>
          </a:xfrm>
          <a:prstGeom prst="rect">
            <a:avLst/>
          </a:prstGeom>
        </p:spPr>
        <p:txBody>
          <a:bodyPr lIns="43205" tIns="21603" rIns="43205" bIns="21603" anchor="b"/>
          <a:lstStyle>
            <a:lvl1pPr algn="l">
              <a:defRPr sz="2328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9" y="612777"/>
            <a:ext cx="7315200" cy="4114800"/>
          </a:xfrm>
          <a:prstGeom prst="rect">
            <a:avLst/>
          </a:prstGeom>
        </p:spPr>
        <p:txBody>
          <a:bodyPr lIns="43205" tIns="21603" rIns="43205" bIns="21603"/>
          <a:lstStyle>
            <a:lvl1pPr marL="0" indent="0">
              <a:buNone/>
              <a:defRPr sz="3809"/>
            </a:lvl1pPr>
            <a:lvl2pPr marL="544116" indent="0">
              <a:buNone/>
              <a:defRPr sz="3386"/>
            </a:lvl2pPr>
            <a:lvl3pPr marL="1088231" indent="0">
              <a:buNone/>
              <a:defRPr sz="2963"/>
            </a:lvl3pPr>
            <a:lvl4pPr marL="1632347" indent="0">
              <a:buNone/>
              <a:defRPr sz="2328"/>
            </a:lvl4pPr>
            <a:lvl5pPr marL="2176462" indent="0">
              <a:buNone/>
              <a:defRPr sz="2328"/>
            </a:lvl5pPr>
            <a:lvl6pPr marL="2720578" indent="0">
              <a:buNone/>
              <a:defRPr sz="2328"/>
            </a:lvl6pPr>
            <a:lvl7pPr marL="3264691" indent="0">
              <a:buNone/>
              <a:defRPr sz="2328"/>
            </a:lvl7pPr>
            <a:lvl8pPr marL="3808807" indent="0">
              <a:buNone/>
              <a:defRPr sz="2328"/>
            </a:lvl8pPr>
            <a:lvl9pPr marL="4352922" indent="0">
              <a:buNone/>
              <a:defRPr sz="2328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9" y="5367338"/>
            <a:ext cx="7315200" cy="804862"/>
          </a:xfrm>
          <a:prstGeom prst="rect">
            <a:avLst/>
          </a:prstGeom>
        </p:spPr>
        <p:txBody>
          <a:bodyPr lIns="43205" tIns="21603" rIns="43205" bIns="21603"/>
          <a:lstStyle>
            <a:lvl1pPr marL="0" indent="0">
              <a:buNone/>
              <a:defRPr sz="1693"/>
            </a:lvl1pPr>
            <a:lvl2pPr marL="544116" indent="0">
              <a:buNone/>
              <a:defRPr sz="1481"/>
            </a:lvl2pPr>
            <a:lvl3pPr marL="1088231" indent="0">
              <a:buNone/>
              <a:defRPr sz="1270"/>
            </a:lvl3pPr>
            <a:lvl4pPr marL="1632347" indent="0">
              <a:buNone/>
              <a:defRPr sz="1058"/>
            </a:lvl4pPr>
            <a:lvl5pPr marL="2176462" indent="0">
              <a:buNone/>
              <a:defRPr sz="1058"/>
            </a:lvl5pPr>
            <a:lvl6pPr marL="2720578" indent="0">
              <a:buNone/>
              <a:defRPr sz="1058"/>
            </a:lvl6pPr>
            <a:lvl7pPr marL="3264691" indent="0">
              <a:buNone/>
              <a:defRPr sz="1058"/>
            </a:lvl7pPr>
            <a:lvl8pPr marL="3808807" indent="0">
              <a:buNone/>
              <a:defRPr sz="1058"/>
            </a:lvl8pPr>
            <a:lvl9pPr marL="4352922" indent="0">
              <a:buNone/>
              <a:defRPr sz="105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598" y="6356352"/>
            <a:ext cx="2844800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fld id="{530820CF-B880-4189-942D-D702A7CBA730}" type="datetimeFigureOut">
              <a:rPr lang="zh-CN" altLang="en-US" sz="2116" smtClean="0">
                <a:solidFill>
                  <a:prstClr val="black"/>
                </a:solidFill>
              </a:rPr>
              <a:pPr defTabSz="1088231"/>
              <a:t>2018/11/15</a:t>
            </a:fld>
            <a:endParaRPr lang="zh-CN" altLang="en-US" sz="2116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4" y="6356352"/>
            <a:ext cx="3860801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endParaRPr lang="zh-CN" altLang="en-US" sz="2116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2" y="6356352"/>
            <a:ext cx="2844800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fld id="{0C913308-F349-4B6D-A68A-DD1791B4A57B}" type="slidenum">
              <a:rPr lang="zh-CN" altLang="en-US" sz="2116" smtClean="0">
                <a:solidFill>
                  <a:prstClr val="black"/>
                </a:solidFill>
              </a:rPr>
              <a:pPr defTabSz="1088231"/>
              <a:t>‹#›</a:t>
            </a:fld>
            <a:endParaRPr lang="zh-CN" altLang="en-US" sz="2116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8431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4642"/>
            <a:ext cx="10972800" cy="1143001"/>
          </a:xfrm>
          <a:prstGeom prst="rect">
            <a:avLst/>
          </a:prstGeom>
        </p:spPr>
        <p:txBody>
          <a:bodyPr lIns="43205" tIns="21603" rIns="43205" bIns="2160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2" y="1600201"/>
            <a:ext cx="10972800" cy="4525962"/>
          </a:xfrm>
          <a:prstGeom prst="rect">
            <a:avLst/>
          </a:prstGeom>
        </p:spPr>
        <p:txBody>
          <a:bodyPr vert="eaVert" lIns="43205" tIns="21603" rIns="43205" bIns="2160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98" y="6356352"/>
            <a:ext cx="2844800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fld id="{530820CF-B880-4189-942D-D702A7CBA730}" type="datetimeFigureOut">
              <a:rPr lang="zh-CN" altLang="en-US" sz="2116" smtClean="0">
                <a:solidFill>
                  <a:prstClr val="black"/>
                </a:solidFill>
              </a:rPr>
              <a:pPr defTabSz="1088231"/>
              <a:t>2018/11/15</a:t>
            </a:fld>
            <a:endParaRPr lang="zh-CN" altLang="en-US" sz="2116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4" y="6356352"/>
            <a:ext cx="3860801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endParaRPr lang="zh-CN" altLang="en-US" sz="2116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2" y="6356352"/>
            <a:ext cx="2844800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fld id="{0C913308-F349-4B6D-A68A-DD1791B4A57B}" type="slidenum">
              <a:rPr lang="zh-CN" altLang="en-US" sz="2116" smtClean="0">
                <a:solidFill>
                  <a:prstClr val="black"/>
                </a:solidFill>
              </a:rPr>
              <a:pPr defTabSz="1088231"/>
              <a:t>‹#›</a:t>
            </a:fld>
            <a:endParaRPr lang="zh-CN" altLang="en-US" sz="2116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7504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199" y="274639"/>
            <a:ext cx="2743201" cy="5851525"/>
          </a:xfrm>
          <a:prstGeom prst="rect">
            <a:avLst/>
          </a:prstGeom>
        </p:spPr>
        <p:txBody>
          <a:bodyPr vert="eaVert" lIns="43205" tIns="21603" rIns="43205" bIns="2160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6" y="274639"/>
            <a:ext cx="8026399" cy="5851525"/>
          </a:xfrm>
          <a:prstGeom prst="rect">
            <a:avLst/>
          </a:prstGeom>
        </p:spPr>
        <p:txBody>
          <a:bodyPr vert="eaVert" lIns="43205" tIns="21603" rIns="43205" bIns="2160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98" y="6356352"/>
            <a:ext cx="2844800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fld id="{530820CF-B880-4189-942D-D702A7CBA730}" type="datetimeFigureOut">
              <a:rPr lang="zh-CN" altLang="en-US" sz="2116" smtClean="0">
                <a:solidFill>
                  <a:prstClr val="black"/>
                </a:solidFill>
              </a:rPr>
              <a:pPr defTabSz="1088231"/>
              <a:t>2018/11/15</a:t>
            </a:fld>
            <a:endParaRPr lang="zh-CN" altLang="en-US" sz="2116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4" y="6356352"/>
            <a:ext cx="3860801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endParaRPr lang="zh-CN" altLang="en-US" sz="2116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2" y="6356352"/>
            <a:ext cx="2844800" cy="365126"/>
          </a:xfrm>
          <a:prstGeom prst="rect">
            <a:avLst/>
          </a:prstGeom>
        </p:spPr>
        <p:txBody>
          <a:bodyPr lIns="43205" tIns="21603" rIns="43205" bIns="21603"/>
          <a:lstStyle/>
          <a:p>
            <a:pPr defTabSz="1088231"/>
            <a:fld id="{0C913308-F349-4B6D-A68A-DD1791B4A57B}" type="slidenum">
              <a:rPr lang="zh-CN" altLang="en-US" sz="2116" smtClean="0">
                <a:solidFill>
                  <a:prstClr val="black"/>
                </a:solidFill>
              </a:rPr>
              <a:pPr defTabSz="1088231"/>
              <a:t>‹#›</a:t>
            </a:fld>
            <a:endParaRPr lang="zh-CN" altLang="en-US" sz="2116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945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99" b="1"/>
            </a:lvl1pPr>
            <a:lvl2pPr marL="544142" indent="0">
              <a:buNone/>
              <a:defRPr sz="2400" b="1"/>
            </a:lvl2pPr>
            <a:lvl3pPr marL="1088284" indent="0">
              <a:buNone/>
              <a:defRPr sz="2100" b="1"/>
            </a:lvl3pPr>
            <a:lvl4pPr marL="1632426" indent="0">
              <a:buNone/>
              <a:defRPr sz="1900" b="1"/>
            </a:lvl4pPr>
            <a:lvl5pPr marL="2176569" indent="0">
              <a:buNone/>
              <a:defRPr sz="1900" b="1"/>
            </a:lvl5pPr>
            <a:lvl6pPr marL="2720710" indent="0">
              <a:buNone/>
              <a:defRPr sz="1900" b="1"/>
            </a:lvl6pPr>
            <a:lvl7pPr marL="3264852" indent="0">
              <a:buNone/>
              <a:defRPr sz="1900" b="1"/>
            </a:lvl7pPr>
            <a:lvl8pPr marL="3808994" indent="0">
              <a:buNone/>
              <a:defRPr sz="1900" b="1"/>
            </a:lvl8pPr>
            <a:lvl9pPr marL="4353136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899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99" b="1"/>
            </a:lvl1pPr>
            <a:lvl2pPr marL="544142" indent="0">
              <a:buNone/>
              <a:defRPr sz="2400" b="1"/>
            </a:lvl2pPr>
            <a:lvl3pPr marL="1088284" indent="0">
              <a:buNone/>
              <a:defRPr sz="2100" b="1"/>
            </a:lvl3pPr>
            <a:lvl4pPr marL="1632426" indent="0">
              <a:buNone/>
              <a:defRPr sz="1900" b="1"/>
            </a:lvl4pPr>
            <a:lvl5pPr marL="2176569" indent="0">
              <a:buNone/>
              <a:defRPr sz="1900" b="1"/>
            </a:lvl5pPr>
            <a:lvl6pPr marL="2720710" indent="0">
              <a:buNone/>
              <a:defRPr sz="1900" b="1"/>
            </a:lvl6pPr>
            <a:lvl7pPr marL="3264852" indent="0">
              <a:buNone/>
              <a:defRPr sz="1900" b="1"/>
            </a:lvl7pPr>
            <a:lvl8pPr marL="3808994" indent="0">
              <a:buNone/>
              <a:defRPr sz="1900" b="1"/>
            </a:lvl8pPr>
            <a:lvl9pPr marL="4353136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6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899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1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912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1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56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1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50000">
                <a:schemeClr val="tx1">
                  <a:alpha val="80000"/>
                </a:schemeClr>
              </a:gs>
              <a:gs pos="100000">
                <a:schemeClr val="tx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52405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4" y="273051"/>
            <a:ext cx="6815666" cy="5853113"/>
          </a:xfrm>
          <a:prstGeom prst="rect">
            <a:avLst/>
          </a:prstGeom>
        </p:spPr>
        <p:txBody>
          <a:bodyPr/>
          <a:lstStyle>
            <a:lvl1pPr>
              <a:defRPr sz="3799"/>
            </a:lvl1pPr>
            <a:lvl2pPr>
              <a:defRPr sz="3299"/>
            </a:lvl2pPr>
            <a:lvl3pPr>
              <a:defRPr sz="2899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/>
            </a:lvl1pPr>
            <a:lvl2pPr marL="544142" indent="0">
              <a:buNone/>
              <a:defRPr sz="1400"/>
            </a:lvl2pPr>
            <a:lvl3pPr marL="1088284" indent="0">
              <a:buNone/>
              <a:defRPr sz="1200"/>
            </a:lvl3pPr>
            <a:lvl4pPr marL="1632426" indent="0">
              <a:buNone/>
              <a:defRPr sz="1100"/>
            </a:lvl4pPr>
            <a:lvl5pPr marL="2176569" indent="0">
              <a:buNone/>
              <a:defRPr sz="1100"/>
            </a:lvl5pPr>
            <a:lvl6pPr marL="2720710" indent="0">
              <a:buNone/>
              <a:defRPr sz="1100"/>
            </a:lvl6pPr>
            <a:lvl7pPr marL="3264852" indent="0">
              <a:buNone/>
              <a:defRPr sz="1100"/>
            </a:lvl7pPr>
            <a:lvl8pPr marL="3808994" indent="0">
              <a:buNone/>
              <a:defRPr sz="1100"/>
            </a:lvl8pPr>
            <a:lvl9pPr marL="4353136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1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58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6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99"/>
            </a:lvl1pPr>
            <a:lvl2pPr marL="544142" indent="0">
              <a:buNone/>
              <a:defRPr sz="3299"/>
            </a:lvl2pPr>
            <a:lvl3pPr marL="1088284" indent="0">
              <a:buNone/>
              <a:defRPr sz="2899"/>
            </a:lvl3pPr>
            <a:lvl4pPr marL="1632426" indent="0">
              <a:buNone/>
              <a:defRPr sz="2400"/>
            </a:lvl4pPr>
            <a:lvl5pPr marL="2176569" indent="0">
              <a:buNone/>
              <a:defRPr sz="2400"/>
            </a:lvl5pPr>
            <a:lvl6pPr marL="2720710" indent="0">
              <a:buNone/>
              <a:defRPr sz="2400"/>
            </a:lvl6pPr>
            <a:lvl7pPr marL="3264852" indent="0">
              <a:buNone/>
              <a:defRPr sz="2400"/>
            </a:lvl7pPr>
            <a:lvl8pPr marL="3808994" indent="0">
              <a:buNone/>
              <a:defRPr sz="2400"/>
            </a:lvl8pPr>
            <a:lvl9pPr marL="4353136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/>
            </a:lvl1pPr>
            <a:lvl2pPr marL="544142" indent="0">
              <a:buNone/>
              <a:defRPr sz="1400"/>
            </a:lvl2pPr>
            <a:lvl3pPr marL="1088284" indent="0">
              <a:buNone/>
              <a:defRPr sz="1200"/>
            </a:lvl3pPr>
            <a:lvl4pPr marL="1632426" indent="0">
              <a:buNone/>
              <a:defRPr sz="1100"/>
            </a:lvl4pPr>
            <a:lvl5pPr marL="2176569" indent="0">
              <a:buNone/>
              <a:defRPr sz="1100"/>
            </a:lvl5pPr>
            <a:lvl6pPr marL="2720710" indent="0">
              <a:buNone/>
              <a:defRPr sz="1100"/>
            </a:lvl6pPr>
            <a:lvl7pPr marL="3264852" indent="0">
              <a:buNone/>
              <a:defRPr sz="1100"/>
            </a:lvl7pPr>
            <a:lvl8pPr marL="3808994" indent="0">
              <a:buNone/>
              <a:defRPr sz="1100"/>
            </a:lvl8pPr>
            <a:lvl9pPr marL="4353136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1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77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/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50000">
                <a:schemeClr val="tx1">
                  <a:alpha val="80000"/>
                </a:schemeClr>
              </a:gs>
              <a:gs pos="100000">
                <a:schemeClr val="tx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43287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088284" rtl="0" eaLnBrk="1" latinLnBrk="0" hangingPunct="1">
        <a:spcBef>
          <a:spcPct val="0"/>
        </a:spcBef>
        <a:buNone/>
        <a:defRPr sz="51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06" indent="-408106" algn="l" defTabSz="1088284" rtl="0" eaLnBrk="1" latinLnBrk="0" hangingPunct="1">
        <a:spcBef>
          <a:spcPct val="20000"/>
        </a:spcBef>
        <a:buFont typeface="Arial" pitchFamily="34" charset="0"/>
        <a:buChar char="•"/>
        <a:defRPr sz="3799" kern="1200">
          <a:solidFill>
            <a:schemeClr val="tx1"/>
          </a:solidFill>
          <a:latin typeface="+mn-lt"/>
          <a:ea typeface="+mn-ea"/>
          <a:cs typeface="+mn-cs"/>
        </a:defRPr>
      </a:lvl1pPr>
      <a:lvl2pPr marL="884231" indent="-340089" algn="l" defTabSz="1088284" rtl="0" eaLnBrk="1" latinLnBrk="0" hangingPunct="1">
        <a:spcBef>
          <a:spcPct val="20000"/>
        </a:spcBef>
        <a:buFont typeface="Arial" pitchFamily="34" charset="0"/>
        <a:buChar char="–"/>
        <a:defRPr sz="3299" kern="1200">
          <a:solidFill>
            <a:schemeClr val="tx1"/>
          </a:solidFill>
          <a:latin typeface="+mn-lt"/>
          <a:ea typeface="+mn-ea"/>
          <a:cs typeface="+mn-cs"/>
        </a:defRPr>
      </a:lvl2pPr>
      <a:lvl3pPr marL="1360355" indent="-272071" algn="l" defTabSz="1088284" rtl="0" eaLnBrk="1" latinLnBrk="0" hangingPunct="1">
        <a:spcBef>
          <a:spcPct val="20000"/>
        </a:spcBef>
        <a:buFont typeface="Arial" pitchFamily="34" charset="0"/>
        <a:buChar char="•"/>
        <a:defRPr sz="2899" kern="1200">
          <a:solidFill>
            <a:schemeClr val="tx1"/>
          </a:solidFill>
          <a:latin typeface="+mn-lt"/>
          <a:ea typeface="+mn-ea"/>
          <a:cs typeface="+mn-cs"/>
        </a:defRPr>
      </a:lvl3pPr>
      <a:lvl4pPr marL="1904497" indent="-272071" algn="l" defTabSz="1088284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639" indent="-272071" algn="l" defTabSz="1088284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81" indent="-272071" algn="l" defTabSz="108828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23" indent="-272071" algn="l" defTabSz="108828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66" indent="-272071" algn="l" defTabSz="108828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07" indent="-272071" algn="l" defTabSz="108828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2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84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26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69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10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52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994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36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4AA1B3E-47BB-4EF4-9EE9-8D66A88724D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E1D8CD2-ED07-4E66-B470-70B667E68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9D540B-4607-4E45-85C0-5AE2DFF7E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6D684B-60FD-4B32-AC3E-9E1552A41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5F5375CA-1D81-4842-83C0-84B0CAB905E3}" type="datetimeFigureOut">
              <a:rPr lang="zh-CN" altLang="en-US" smtClean="0"/>
              <a:pPr/>
              <a:t>2018/11/15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2E46F2-F31C-4053-BBD2-9C345FEE1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2F7D91-99BE-4FFE-A19D-371B7739D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C56D3AC-A6F0-4144-916B-423964490DC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3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50000">
                <a:schemeClr val="tx1">
                  <a:alpha val="80000"/>
                </a:schemeClr>
              </a:gs>
              <a:gs pos="100000">
                <a:schemeClr val="tx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84"/>
            <a:endParaRPr lang="zh-CN" altLang="en-US" sz="21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16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1088284" rtl="0" eaLnBrk="1" latinLnBrk="0" hangingPunct="1">
        <a:spcBef>
          <a:spcPct val="0"/>
        </a:spcBef>
        <a:buNone/>
        <a:defRPr sz="51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06" indent="-408106" algn="l" defTabSz="1088284" rtl="0" eaLnBrk="1" latinLnBrk="0" hangingPunct="1">
        <a:spcBef>
          <a:spcPct val="20000"/>
        </a:spcBef>
        <a:buFont typeface="Arial" pitchFamily="34" charset="0"/>
        <a:buChar char="•"/>
        <a:defRPr sz="3799" kern="1200">
          <a:solidFill>
            <a:schemeClr val="tx1"/>
          </a:solidFill>
          <a:latin typeface="+mn-lt"/>
          <a:ea typeface="+mn-ea"/>
          <a:cs typeface="+mn-cs"/>
        </a:defRPr>
      </a:lvl1pPr>
      <a:lvl2pPr marL="884231" indent="-340089" algn="l" defTabSz="1088284" rtl="0" eaLnBrk="1" latinLnBrk="0" hangingPunct="1">
        <a:spcBef>
          <a:spcPct val="20000"/>
        </a:spcBef>
        <a:buFont typeface="Arial" pitchFamily="34" charset="0"/>
        <a:buChar char="–"/>
        <a:defRPr sz="3299" kern="1200">
          <a:solidFill>
            <a:schemeClr val="tx1"/>
          </a:solidFill>
          <a:latin typeface="+mn-lt"/>
          <a:ea typeface="+mn-ea"/>
          <a:cs typeface="+mn-cs"/>
        </a:defRPr>
      </a:lvl2pPr>
      <a:lvl3pPr marL="1360355" indent="-272071" algn="l" defTabSz="1088284" rtl="0" eaLnBrk="1" latinLnBrk="0" hangingPunct="1">
        <a:spcBef>
          <a:spcPct val="20000"/>
        </a:spcBef>
        <a:buFont typeface="Arial" pitchFamily="34" charset="0"/>
        <a:buChar char="•"/>
        <a:defRPr sz="2899" kern="1200">
          <a:solidFill>
            <a:schemeClr val="tx1"/>
          </a:solidFill>
          <a:latin typeface="+mn-lt"/>
          <a:ea typeface="+mn-ea"/>
          <a:cs typeface="+mn-cs"/>
        </a:defRPr>
      </a:lvl3pPr>
      <a:lvl4pPr marL="1904497" indent="-272071" algn="l" defTabSz="1088284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639" indent="-272071" algn="l" defTabSz="1088284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81" indent="-272071" algn="l" defTabSz="108828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23" indent="-272071" algn="l" defTabSz="108828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66" indent="-272071" algn="l" defTabSz="108828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07" indent="-272071" algn="l" defTabSz="108828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2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84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26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69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10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52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994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36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50000">
                <a:schemeClr val="tx1">
                  <a:alpha val="80000"/>
                </a:schemeClr>
              </a:gs>
              <a:gs pos="100000">
                <a:schemeClr val="tx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1088231"/>
            <a:endParaRPr lang="zh-CN" altLang="en-US" sz="2116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3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1088231" rtl="0" eaLnBrk="1" latinLnBrk="0" hangingPunct="1">
        <a:spcBef>
          <a:spcPct val="0"/>
        </a:spcBef>
        <a:buNone/>
        <a:defRPr sz="52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086" indent="-408086" algn="l" defTabSz="1088231" rtl="0" eaLnBrk="1" latinLnBrk="0" hangingPunct="1">
        <a:spcBef>
          <a:spcPct val="20000"/>
        </a:spcBef>
        <a:buFont typeface="Arial" pitchFamily="34" charset="0"/>
        <a:buChar char="•"/>
        <a:defRPr sz="3809" kern="1200">
          <a:solidFill>
            <a:schemeClr val="tx1"/>
          </a:solidFill>
          <a:latin typeface="+mn-lt"/>
          <a:ea typeface="+mn-ea"/>
          <a:cs typeface="+mn-cs"/>
        </a:defRPr>
      </a:lvl1pPr>
      <a:lvl2pPr marL="884186" indent="-340072" algn="l" defTabSz="1088231" rtl="0" eaLnBrk="1" latinLnBrk="0" hangingPunct="1">
        <a:spcBef>
          <a:spcPct val="20000"/>
        </a:spcBef>
        <a:buFont typeface="Arial" pitchFamily="34" charset="0"/>
        <a:buChar char="–"/>
        <a:defRPr sz="3386" kern="1200">
          <a:solidFill>
            <a:schemeClr val="tx1"/>
          </a:solidFill>
          <a:latin typeface="+mn-lt"/>
          <a:ea typeface="+mn-ea"/>
          <a:cs typeface="+mn-cs"/>
        </a:defRPr>
      </a:lvl2pPr>
      <a:lvl3pPr marL="1360290" indent="-272057" algn="l" defTabSz="1088231" rtl="0" eaLnBrk="1" latinLnBrk="0" hangingPunct="1">
        <a:spcBef>
          <a:spcPct val="20000"/>
        </a:spcBef>
        <a:buFont typeface="Arial" pitchFamily="34" charset="0"/>
        <a:buChar char="•"/>
        <a:defRPr sz="2963" kern="1200">
          <a:solidFill>
            <a:schemeClr val="tx1"/>
          </a:solidFill>
          <a:latin typeface="+mn-lt"/>
          <a:ea typeface="+mn-ea"/>
          <a:cs typeface="+mn-cs"/>
        </a:defRPr>
      </a:lvl3pPr>
      <a:lvl4pPr marL="1904403" indent="-272057" algn="l" defTabSz="1088231" rtl="0" eaLnBrk="1" latinLnBrk="0" hangingPunct="1">
        <a:spcBef>
          <a:spcPct val="20000"/>
        </a:spcBef>
        <a:buFont typeface="Arial" pitchFamily="34" charset="0"/>
        <a:buChar char="–"/>
        <a:defRPr sz="2328" kern="1200">
          <a:solidFill>
            <a:schemeClr val="tx1"/>
          </a:solidFill>
          <a:latin typeface="+mn-lt"/>
          <a:ea typeface="+mn-ea"/>
          <a:cs typeface="+mn-cs"/>
        </a:defRPr>
      </a:lvl4pPr>
      <a:lvl5pPr marL="2448519" indent="-272057" algn="l" defTabSz="1088231" rtl="0" eaLnBrk="1" latinLnBrk="0" hangingPunct="1">
        <a:spcBef>
          <a:spcPct val="20000"/>
        </a:spcBef>
        <a:buFont typeface="Arial" pitchFamily="34" charset="0"/>
        <a:buChar char="»"/>
        <a:defRPr sz="2328" kern="1200">
          <a:solidFill>
            <a:schemeClr val="tx1"/>
          </a:solidFill>
          <a:latin typeface="+mn-lt"/>
          <a:ea typeface="+mn-ea"/>
          <a:cs typeface="+mn-cs"/>
        </a:defRPr>
      </a:lvl5pPr>
      <a:lvl6pPr marL="2992632" indent="-272057" algn="l" defTabSz="1088231" rtl="0" eaLnBrk="1" latinLnBrk="0" hangingPunct="1">
        <a:spcBef>
          <a:spcPct val="20000"/>
        </a:spcBef>
        <a:buFont typeface="Arial" pitchFamily="34" charset="0"/>
        <a:buChar char="•"/>
        <a:defRPr sz="2328" kern="1200">
          <a:solidFill>
            <a:schemeClr val="tx1"/>
          </a:solidFill>
          <a:latin typeface="+mn-lt"/>
          <a:ea typeface="+mn-ea"/>
          <a:cs typeface="+mn-cs"/>
        </a:defRPr>
      </a:lvl6pPr>
      <a:lvl7pPr marL="3536748" indent="-272057" algn="l" defTabSz="1088231" rtl="0" eaLnBrk="1" latinLnBrk="0" hangingPunct="1">
        <a:spcBef>
          <a:spcPct val="20000"/>
        </a:spcBef>
        <a:buFont typeface="Arial" pitchFamily="34" charset="0"/>
        <a:buChar char="•"/>
        <a:defRPr sz="2328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6" indent="-272057" algn="l" defTabSz="1088231" rtl="0" eaLnBrk="1" latinLnBrk="0" hangingPunct="1">
        <a:spcBef>
          <a:spcPct val="20000"/>
        </a:spcBef>
        <a:buFont typeface="Arial" pitchFamily="34" charset="0"/>
        <a:buChar char="•"/>
        <a:defRPr sz="2328" kern="1200">
          <a:solidFill>
            <a:schemeClr val="tx1"/>
          </a:solidFill>
          <a:latin typeface="+mn-lt"/>
          <a:ea typeface="+mn-ea"/>
          <a:cs typeface="+mn-cs"/>
        </a:defRPr>
      </a:lvl8pPr>
      <a:lvl9pPr marL="4624979" indent="-272057" algn="l" defTabSz="1088231" rtl="0" eaLnBrk="1" latinLnBrk="0" hangingPunct="1">
        <a:spcBef>
          <a:spcPct val="20000"/>
        </a:spcBef>
        <a:buFont typeface="Arial" pitchFamily="34" charset="0"/>
        <a:buChar char="•"/>
        <a:defRPr sz="23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231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2" algn="l" defTabSz="1088231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5pPr>
      <a:lvl6pPr marL="2720578" algn="l" defTabSz="1088231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1" algn="l" defTabSz="1088231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808807" algn="l" defTabSz="1088231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2" algn="l" defTabSz="1088231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38.png"/><Relationship Id="rId3" Type="http://schemas.openxmlformats.org/officeDocument/2006/relationships/image" Target="../media/image3.emf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36.svg"/><Relationship Id="rId5" Type="http://schemas.openxmlformats.org/officeDocument/2006/relationships/diagramData" Target="../diagrams/data1.xml"/><Relationship Id="rId15" Type="http://schemas.openxmlformats.org/officeDocument/2006/relationships/image" Target="../media/image40.jpeg"/><Relationship Id="rId10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microsoft.com/office/2007/relationships/diagramDrawing" Target="../diagrams/drawing1.xml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emf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emf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3.emf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jp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emf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emf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.emf"/><Relationship Id="rId4" Type="http://schemas.openxmlformats.org/officeDocument/2006/relationships/image" Target="../media/image6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.emf"/><Relationship Id="rId5" Type="http://schemas.openxmlformats.org/officeDocument/2006/relationships/image" Target="../media/image69.jpg"/><Relationship Id="rId4" Type="http://schemas.openxmlformats.org/officeDocument/2006/relationships/image" Target="../media/image6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3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emf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emf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3.emf"/><Relationship Id="rId4" Type="http://schemas.openxmlformats.org/officeDocument/2006/relationships/image" Target="../media/image91.png"/><Relationship Id="rId9" Type="http://schemas.openxmlformats.org/officeDocument/2006/relationships/image" Target="../media/image9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11" Type="http://schemas.openxmlformats.org/officeDocument/2006/relationships/image" Target="../media/image16.jp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0" y="2233189"/>
            <a:ext cx="12192000" cy="2200582"/>
            <a:chOff x="0" y="2518787"/>
            <a:chExt cx="12192000" cy="2200582"/>
          </a:xfrm>
        </p:grpSpPr>
        <p:sp>
          <p:nvSpPr>
            <p:cNvPr id="5" name="平行四边形 4"/>
            <p:cNvSpPr/>
            <p:nvPr/>
          </p:nvSpPr>
          <p:spPr>
            <a:xfrm>
              <a:off x="0" y="2601528"/>
              <a:ext cx="12192000" cy="2117841"/>
            </a:xfrm>
            <a:prstGeom prst="parallelogram">
              <a:avLst>
                <a:gd name="adj" fmla="val 157"/>
              </a:avLst>
            </a:prstGeom>
            <a:solidFill>
              <a:srgbClr val="BE966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284"/>
              <a:endParaRPr lang="zh-CN" altLang="en-US" sz="2100">
                <a:solidFill>
                  <a:prstClr val="white"/>
                </a:solidFill>
              </a:endParaRPr>
            </a:p>
          </p:txBody>
        </p:sp>
        <p:sp>
          <p:nvSpPr>
            <p:cNvPr id="6" name="TextBox 4"/>
            <p:cNvSpPr txBox="1"/>
            <p:nvPr/>
          </p:nvSpPr>
          <p:spPr>
            <a:xfrm>
              <a:off x="0" y="2518787"/>
              <a:ext cx="12192000" cy="207749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12700" algn="ctr">
                <a:lnSpc>
                  <a:spcPct val="150000"/>
                </a:lnSpc>
                <a:defRPr/>
              </a:pPr>
              <a:r>
                <a:rPr lang="zh-CN" altLang="en-US" sz="5400" b="1" kern="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/>
                </a:rPr>
                <a:t>洪泰智造</a:t>
              </a:r>
              <a:endParaRPr lang="en-US" altLang="zh-CN" sz="5400" b="1" kern="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endParaRPr>
            </a:p>
            <a:p>
              <a:pPr marL="12700" algn="ctr">
                <a:lnSpc>
                  <a:spcPct val="150000"/>
                </a:lnSpc>
                <a:defRPr/>
              </a:pPr>
              <a:r>
                <a:rPr lang="zh-CN" altLang="en-US" sz="3200" b="1" kern="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/>
                </a:rPr>
                <a:t>全球领先的智能制造产业服务平台</a:t>
              </a:r>
              <a:endParaRPr lang="en-US" altLang="zh-CN" sz="3200" b="1" kern="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119" y="445536"/>
            <a:ext cx="2123763" cy="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77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85731"/>
            <a:ext cx="2913321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4428" y="259528"/>
            <a:ext cx="2838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孵化器未来趋势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913321" y="2887689"/>
            <a:ext cx="6032421" cy="1200329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BE9667"/>
                </a:solidFill>
                <a:latin typeface="微软雅黑" pitchFamily="34" charset="-122"/>
                <a:ea typeface="微软雅黑" pitchFamily="34" charset="-122"/>
              </a:rPr>
              <a:t>垂直领域的专业孵化加速平台是大势所趋，</a:t>
            </a:r>
            <a:endParaRPr lang="en-US" altLang="zh-CN" sz="2400" b="1" dirty="0">
              <a:solidFill>
                <a:srgbClr val="BE9667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BE9667"/>
                </a:solidFill>
                <a:latin typeface="微软雅黑" pitchFamily="34" charset="-122"/>
                <a:ea typeface="微软雅黑" pitchFamily="34" charset="-122"/>
              </a:rPr>
              <a:t>是实现技术转化的根本途径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33" y="803620"/>
            <a:ext cx="1254642" cy="57645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179675" y="821033"/>
            <a:ext cx="18934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HOLLENS</a:t>
            </a:r>
          </a:p>
        </p:txBody>
      </p:sp>
      <p:sp>
        <p:nvSpPr>
          <p:cNvPr id="9" name="矩形 8"/>
          <p:cNvSpPr/>
          <p:nvPr/>
        </p:nvSpPr>
        <p:spPr>
          <a:xfrm>
            <a:off x="882503" y="1669848"/>
            <a:ext cx="2661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混合现实（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）加速器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33779" y="136166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英国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82503" y="1961210"/>
            <a:ext cx="46570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由赫尔大学与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VISR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共同设立，它是专门为使企业能快速跟踪采用新技术而设计的。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099615" y="682460"/>
            <a:ext cx="1356614" cy="697617"/>
            <a:chOff x="7460169" y="982227"/>
            <a:chExt cx="1356614" cy="697617"/>
          </a:xfrm>
        </p:grpSpPr>
        <p:sp>
          <p:nvSpPr>
            <p:cNvPr id="14" name="矩形 13"/>
            <p:cNvSpPr/>
            <p:nvPr/>
          </p:nvSpPr>
          <p:spPr>
            <a:xfrm>
              <a:off x="7460169" y="982227"/>
              <a:ext cx="1356614" cy="697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6900" y="992224"/>
              <a:ext cx="1183153" cy="677624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6907908" y="1650909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专注可再生能源、农业、水资源等领域</a:t>
            </a:r>
          </a:p>
        </p:txBody>
      </p:sp>
      <p:sp>
        <p:nvSpPr>
          <p:cNvPr id="17" name="矩形 16"/>
          <p:cNvSpPr/>
          <p:nvPr/>
        </p:nvSpPr>
        <p:spPr>
          <a:xfrm>
            <a:off x="7295827" y="136232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07908" y="1993136"/>
            <a:ext cx="49822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非营利性项目，已培育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63+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企业，提供资金规模超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$22Million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81" y="3558614"/>
            <a:ext cx="1447925" cy="99068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333779" y="454930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33417" y="4919168"/>
            <a:ext cx="5040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增材制造（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Additive Manufacturing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）加速器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32981" y="5291497"/>
            <a:ext cx="553161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b="1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Techstars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与工具巨头 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Stanley Black &amp; Decker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合作成立，为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打印、快速原型和生成设计等领域的新创意提供资金。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/>
          <a:srcRect t="436" r="11426" b="72773"/>
          <a:stretch/>
        </p:blipFill>
        <p:spPr>
          <a:xfrm>
            <a:off x="3126408" y="4166528"/>
            <a:ext cx="2530991" cy="38277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519258" y="3917520"/>
            <a:ext cx="5116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115679" y="4195249"/>
            <a:ext cx="1786269" cy="616688"/>
            <a:chOff x="7708604" y="5422605"/>
            <a:chExt cx="1786269" cy="616688"/>
          </a:xfrm>
        </p:grpSpPr>
        <p:sp>
          <p:nvSpPr>
            <p:cNvPr id="28" name="矩形 27"/>
            <p:cNvSpPr/>
            <p:nvPr/>
          </p:nvSpPr>
          <p:spPr>
            <a:xfrm>
              <a:off x="7708604" y="5422605"/>
              <a:ext cx="1786269" cy="616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6571" y="5503711"/>
              <a:ext cx="1409700" cy="457200"/>
            </a:xfrm>
            <a:prstGeom prst="rect">
              <a:avLst/>
            </a:prstGeom>
          </p:spPr>
        </p:pic>
      </p:grpSp>
      <p:sp>
        <p:nvSpPr>
          <p:cNvPr id="30" name="矩形 29"/>
          <p:cNvSpPr/>
          <p:nvPr/>
        </p:nvSpPr>
        <p:spPr>
          <a:xfrm>
            <a:off x="9233770" y="431892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英国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907908" y="4919862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专注服务消费类等数字经济初创企业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907908" y="5288500"/>
            <a:ext cx="520058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孵化器以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万英镑种子投资和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个月的运营支持换取创业企业很少的股权，加速器以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万英镑和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个月运营支持换取加速企业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4%-8%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股权。</a:t>
            </a:r>
            <a:endParaRPr lang="zh-CN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561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0" y="2315930"/>
            <a:ext cx="12192000" cy="2117841"/>
            <a:chOff x="0" y="2601528"/>
            <a:chExt cx="12192000" cy="2117841"/>
          </a:xfrm>
        </p:grpSpPr>
        <p:sp>
          <p:nvSpPr>
            <p:cNvPr id="5" name="平行四边形 4"/>
            <p:cNvSpPr/>
            <p:nvPr/>
          </p:nvSpPr>
          <p:spPr>
            <a:xfrm>
              <a:off x="0" y="2601528"/>
              <a:ext cx="12192000" cy="2117841"/>
            </a:xfrm>
            <a:prstGeom prst="parallelogram">
              <a:avLst>
                <a:gd name="adj" fmla="val 157"/>
              </a:avLst>
            </a:prstGeom>
            <a:solidFill>
              <a:srgbClr val="BE966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284"/>
              <a:endParaRPr lang="zh-CN" altLang="en-US" sz="2100">
                <a:solidFill>
                  <a:prstClr val="white"/>
                </a:solidFill>
              </a:endParaRPr>
            </a:p>
          </p:txBody>
        </p:sp>
        <p:sp>
          <p:nvSpPr>
            <p:cNvPr id="6" name="TextBox 4"/>
            <p:cNvSpPr txBox="1"/>
            <p:nvPr/>
          </p:nvSpPr>
          <p:spPr>
            <a:xfrm>
              <a:off x="0" y="3198783"/>
              <a:ext cx="1219200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12700" algn="ctr">
                <a:defRPr/>
              </a:pPr>
              <a:r>
                <a:rPr lang="zh-CN" altLang="en-US" sz="5400" b="1" kern="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/>
                </a:rPr>
                <a:t>洪泰智造介绍</a:t>
              </a:r>
              <a:endParaRPr lang="en-US" altLang="zh-CN" sz="3200" b="1" kern="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999" y="212780"/>
            <a:ext cx="2123763" cy="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67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44"/>
          <p:cNvSpPr txBox="1"/>
          <p:nvPr/>
        </p:nvSpPr>
        <p:spPr>
          <a:xfrm>
            <a:off x="671173" y="1790537"/>
            <a:ext cx="11222181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zh-CN" altLang="en-US" sz="24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全球领先的</a:t>
            </a:r>
            <a:r>
              <a:rPr sz="48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智能</a:t>
            </a:r>
            <a:r>
              <a:rPr lang="zh-CN" altLang="en-US" sz="48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制造</a:t>
            </a:r>
            <a:r>
              <a:rPr sz="24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产业</a:t>
            </a:r>
            <a:r>
              <a:rPr lang="zh-CN" altLang="en-US" sz="24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服务</a:t>
            </a:r>
            <a:r>
              <a:rPr sz="24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平台</a:t>
            </a:r>
          </a:p>
        </p:txBody>
      </p:sp>
      <p:sp>
        <p:nvSpPr>
          <p:cNvPr id="29" name="object 5"/>
          <p:cNvSpPr/>
          <p:nvPr/>
        </p:nvSpPr>
        <p:spPr>
          <a:xfrm>
            <a:off x="1998130" y="2799080"/>
            <a:ext cx="8568266" cy="113453"/>
          </a:xfrm>
          <a:custGeom>
            <a:avLst/>
            <a:gdLst/>
            <a:ahLst/>
            <a:cxnLst/>
            <a:rect l="l" t="t" r="r" b="b"/>
            <a:pathLst>
              <a:path w="3246120">
                <a:moveTo>
                  <a:pt x="0" y="0"/>
                </a:moveTo>
                <a:lnTo>
                  <a:pt x="3246132" y="0"/>
                </a:lnTo>
              </a:path>
            </a:pathLst>
          </a:custGeom>
          <a:ln w="19050">
            <a:solidFill>
              <a:srgbClr val="B48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1171381" y="4539549"/>
            <a:ext cx="311816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践行中国“智能制造”行动纲领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推动实现 “制造强国”战略目标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003170" y="4539549"/>
            <a:ext cx="182614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培育新型智能终端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促进传统产业升级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97834" y="4539549"/>
            <a:ext cx="1415772" cy="104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洪泰智造工场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洪泰智造社区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洪泰智造基金</a:t>
            </a:r>
          </a:p>
        </p:txBody>
      </p:sp>
      <p:sp>
        <p:nvSpPr>
          <p:cNvPr id="3" name="矩形 2"/>
          <p:cNvSpPr/>
          <p:nvPr/>
        </p:nvSpPr>
        <p:spPr>
          <a:xfrm>
            <a:off x="2232569" y="3950741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3200" b="1" dirty="0">
                <a:solidFill>
                  <a:srgbClr val="BE9667"/>
                </a:solidFill>
                <a:latin typeface="微软雅黑" pitchFamily="34" charset="-122"/>
                <a:ea typeface="微软雅黑" pitchFamily="34" charset="-122"/>
              </a:rPr>
              <a:t>使命</a:t>
            </a:r>
            <a:endParaRPr lang="en-US" altLang="zh-CN" sz="3200" b="1" dirty="0">
              <a:solidFill>
                <a:srgbClr val="BE966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92650" y="3950741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BE9667"/>
                </a:solidFill>
                <a:latin typeface="微软雅黑" pitchFamily="34" charset="-122"/>
                <a:ea typeface="微软雅黑" pitchFamily="34" charset="-122"/>
              </a:rPr>
              <a:t>业务板块</a:t>
            </a:r>
            <a:endParaRPr lang="en-US" altLang="zh-CN" sz="3200" b="1" dirty="0">
              <a:solidFill>
                <a:srgbClr val="BE966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03076" y="3950741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BE9667"/>
                </a:solidFill>
                <a:latin typeface="微软雅黑" pitchFamily="34" charset="-122"/>
                <a:ea typeface="微软雅黑" pitchFamily="34" charset="-122"/>
              </a:rPr>
              <a:t>愿景</a:t>
            </a:r>
            <a:endParaRPr lang="en-US" altLang="zh-CN" sz="3200" b="1" dirty="0">
              <a:solidFill>
                <a:srgbClr val="BE966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557" y="3242048"/>
            <a:ext cx="503894" cy="5038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529" y="3256117"/>
            <a:ext cx="475757" cy="4757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1878" y="3232417"/>
            <a:ext cx="578152" cy="52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07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18"/>
          <p:cNvSpPr/>
          <p:nvPr/>
        </p:nvSpPr>
        <p:spPr>
          <a:xfrm>
            <a:off x="8123052" y="1691735"/>
            <a:ext cx="3182620" cy="4319270"/>
          </a:xfrm>
          <a:custGeom>
            <a:avLst/>
            <a:gdLst/>
            <a:ahLst/>
            <a:cxnLst/>
            <a:rect l="l" t="t" r="r" b="b"/>
            <a:pathLst>
              <a:path w="3182620" h="4319270">
                <a:moveTo>
                  <a:pt x="3037586" y="4319193"/>
                </a:moveTo>
                <a:lnTo>
                  <a:pt x="144729" y="4319193"/>
                </a:lnTo>
                <a:lnTo>
                  <a:pt x="98982" y="4311814"/>
                </a:lnTo>
                <a:lnTo>
                  <a:pt x="59253" y="4291266"/>
                </a:lnTo>
                <a:lnTo>
                  <a:pt x="27923" y="4259935"/>
                </a:lnTo>
                <a:lnTo>
                  <a:pt x="7378" y="4220206"/>
                </a:lnTo>
                <a:lnTo>
                  <a:pt x="0" y="4174464"/>
                </a:lnTo>
                <a:lnTo>
                  <a:pt x="0" y="144741"/>
                </a:lnTo>
                <a:lnTo>
                  <a:pt x="7378" y="98994"/>
                </a:lnTo>
                <a:lnTo>
                  <a:pt x="27923" y="59261"/>
                </a:lnTo>
                <a:lnTo>
                  <a:pt x="59253" y="27928"/>
                </a:lnTo>
                <a:lnTo>
                  <a:pt x="98982" y="7379"/>
                </a:lnTo>
                <a:lnTo>
                  <a:pt x="144729" y="0"/>
                </a:lnTo>
                <a:lnTo>
                  <a:pt x="3037586" y="0"/>
                </a:lnTo>
                <a:lnTo>
                  <a:pt x="3083332" y="7379"/>
                </a:lnTo>
                <a:lnTo>
                  <a:pt x="3123062" y="27928"/>
                </a:lnTo>
                <a:lnTo>
                  <a:pt x="3154391" y="59261"/>
                </a:lnTo>
                <a:lnTo>
                  <a:pt x="3174937" y="98994"/>
                </a:lnTo>
                <a:lnTo>
                  <a:pt x="3182315" y="144741"/>
                </a:lnTo>
                <a:lnTo>
                  <a:pt x="3182315" y="4174464"/>
                </a:lnTo>
                <a:lnTo>
                  <a:pt x="3174937" y="4220206"/>
                </a:lnTo>
                <a:lnTo>
                  <a:pt x="3154391" y="4259935"/>
                </a:lnTo>
                <a:lnTo>
                  <a:pt x="3123062" y="4291266"/>
                </a:lnTo>
                <a:lnTo>
                  <a:pt x="3083332" y="4311814"/>
                </a:lnTo>
                <a:lnTo>
                  <a:pt x="3037586" y="4319193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 w="3175">
            <a:solidFill>
              <a:srgbClr val="BB936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0" name="object 18"/>
          <p:cNvSpPr/>
          <p:nvPr/>
        </p:nvSpPr>
        <p:spPr>
          <a:xfrm>
            <a:off x="4471308" y="1691735"/>
            <a:ext cx="3182620" cy="4319270"/>
          </a:xfrm>
          <a:custGeom>
            <a:avLst/>
            <a:gdLst/>
            <a:ahLst/>
            <a:cxnLst/>
            <a:rect l="l" t="t" r="r" b="b"/>
            <a:pathLst>
              <a:path w="3182620" h="4319270">
                <a:moveTo>
                  <a:pt x="3037586" y="4319193"/>
                </a:moveTo>
                <a:lnTo>
                  <a:pt x="144729" y="4319193"/>
                </a:lnTo>
                <a:lnTo>
                  <a:pt x="98982" y="4311814"/>
                </a:lnTo>
                <a:lnTo>
                  <a:pt x="59253" y="4291266"/>
                </a:lnTo>
                <a:lnTo>
                  <a:pt x="27923" y="4259935"/>
                </a:lnTo>
                <a:lnTo>
                  <a:pt x="7378" y="4220206"/>
                </a:lnTo>
                <a:lnTo>
                  <a:pt x="0" y="4174464"/>
                </a:lnTo>
                <a:lnTo>
                  <a:pt x="0" y="144741"/>
                </a:lnTo>
                <a:lnTo>
                  <a:pt x="7378" y="98994"/>
                </a:lnTo>
                <a:lnTo>
                  <a:pt x="27923" y="59261"/>
                </a:lnTo>
                <a:lnTo>
                  <a:pt x="59253" y="27928"/>
                </a:lnTo>
                <a:lnTo>
                  <a:pt x="98982" y="7379"/>
                </a:lnTo>
                <a:lnTo>
                  <a:pt x="144729" y="0"/>
                </a:lnTo>
                <a:lnTo>
                  <a:pt x="3037586" y="0"/>
                </a:lnTo>
                <a:lnTo>
                  <a:pt x="3083332" y="7379"/>
                </a:lnTo>
                <a:lnTo>
                  <a:pt x="3123062" y="27928"/>
                </a:lnTo>
                <a:lnTo>
                  <a:pt x="3154391" y="59261"/>
                </a:lnTo>
                <a:lnTo>
                  <a:pt x="3174937" y="98994"/>
                </a:lnTo>
                <a:lnTo>
                  <a:pt x="3182315" y="144741"/>
                </a:lnTo>
                <a:lnTo>
                  <a:pt x="3182315" y="4174464"/>
                </a:lnTo>
                <a:lnTo>
                  <a:pt x="3174937" y="4220206"/>
                </a:lnTo>
                <a:lnTo>
                  <a:pt x="3154391" y="4259935"/>
                </a:lnTo>
                <a:lnTo>
                  <a:pt x="3123062" y="4291266"/>
                </a:lnTo>
                <a:lnTo>
                  <a:pt x="3083332" y="4311814"/>
                </a:lnTo>
                <a:lnTo>
                  <a:pt x="3037586" y="4319193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 w="3175">
            <a:solidFill>
              <a:srgbClr val="BB936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1" name="object 19"/>
          <p:cNvSpPr/>
          <p:nvPr/>
        </p:nvSpPr>
        <p:spPr>
          <a:xfrm>
            <a:off x="825986" y="1691735"/>
            <a:ext cx="3182620" cy="4319270"/>
          </a:xfrm>
          <a:custGeom>
            <a:avLst/>
            <a:gdLst/>
            <a:ahLst/>
            <a:cxnLst/>
            <a:rect l="l" t="t" r="r" b="b"/>
            <a:pathLst>
              <a:path w="3182620" h="4319270">
                <a:moveTo>
                  <a:pt x="3037586" y="4319193"/>
                </a:moveTo>
                <a:lnTo>
                  <a:pt x="144729" y="4319193"/>
                </a:lnTo>
                <a:lnTo>
                  <a:pt x="98982" y="4311814"/>
                </a:lnTo>
                <a:lnTo>
                  <a:pt x="59253" y="4291266"/>
                </a:lnTo>
                <a:lnTo>
                  <a:pt x="27923" y="4259935"/>
                </a:lnTo>
                <a:lnTo>
                  <a:pt x="7378" y="4220206"/>
                </a:lnTo>
                <a:lnTo>
                  <a:pt x="0" y="4174464"/>
                </a:lnTo>
                <a:lnTo>
                  <a:pt x="0" y="144741"/>
                </a:lnTo>
                <a:lnTo>
                  <a:pt x="7378" y="98994"/>
                </a:lnTo>
                <a:lnTo>
                  <a:pt x="27923" y="59261"/>
                </a:lnTo>
                <a:lnTo>
                  <a:pt x="59253" y="27928"/>
                </a:lnTo>
                <a:lnTo>
                  <a:pt x="98982" y="7379"/>
                </a:lnTo>
                <a:lnTo>
                  <a:pt x="144729" y="0"/>
                </a:lnTo>
                <a:lnTo>
                  <a:pt x="3037586" y="0"/>
                </a:lnTo>
                <a:lnTo>
                  <a:pt x="3083332" y="7379"/>
                </a:lnTo>
                <a:lnTo>
                  <a:pt x="3123062" y="27928"/>
                </a:lnTo>
                <a:lnTo>
                  <a:pt x="3154391" y="59261"/>
                </a:lnTo>
                <a:lnTo>
                  <a:pt x="3174937" y="98994"/>
                </a:lnTo>
                <a:lnTo>
                  <a:pt x="3182315" y="144741"/>
                </a:lnTo>
                <a:lnTo>
                  <a:pt x="3182315" y="4174464"/>
                </a:lnTo>
                <a:lnTo>
                  <a:pt x="3174937" y="4220206"/>
                </a:lnTo>
                <a:lnTo>
                  <a:pt x="3154391" y="4259935"/>
                </a:lnTo>
                <a:lnTo>
                  <a:pt x="3123062" y="4291266"/>
                </a:lnTo>
                <a:lnTo>
                  <a:pt x="3083332" y="4311814"/>
                </a:lnTo>
                <a:lnTo>
                  <a:pt x="3037586" y="4319193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 w="3175">
            <a:solidFill>
              <a:srgbClr val="BB936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3"/>
          <p:cNvSpPr txBox="1"/>
          <p:nvPr/>
        </p:nvSpPr>
        <p:spPr>
          <a:xfrm>
            <a:off x="4706221" y="1917538"/>
            <a:ext cx="280750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b="1" spc="35" dirty="0">
                <a:solidFill>
                  <a:srgbClr val="FFFFFF"/>
                </a:solidFill>
                <a:latin typeface="Microsoft YaHei"/>
                <a:cs typeface="Microsoft YaHei"/>
              </a:rPr>
              <a:t>俞 敏洪 </a:t>
            </a:r>
            <a:r>
              <a:rPr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新东方学校创始人 </a:t>
            </a:r>
            <a:r>
              <a:rPr sz="1000" spc="1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/</a:t>
            </a:r>
            <a:r>
              <a:rPr sz="1000" spc="-1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 </a:t>
            </a:r>
            <a:r>
              <a:rPr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洪泰基金创始人</a:t>
            </a:r>
            <a:endParaRPr sz="8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MingLiU"/>
            </a:endParaRPr>
          </a:p>
        </p:txBody>
      </p:sp>
      <p:sp>
        <p:nvSpPr>
          <p:cNvPr id="45" name="object 8"/>
          <p:cNvSpPr txBox="1"/>
          <p:nvPr/>
        </p:nvSpPr>
        <p:spPr>
          <a:xfrm>
            <a:off x="1083034" y="1917538"/>
            <a:ext cx="280918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b="1" spc="35" dirty="0">
                <a:solidFill>
                  <a:srgbClr val="FFFFFF"/>
                </a:solidFill>
                <a:latin typeface="Microsoft YaHei"/>
                <a:cs typeface="Microsoft YaHei"/>
              </a:rPr>
              <a:t>盛 希泰 </a:t>
            </a:r>
            <a:r>
              <a:rPr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资深投资银行家 / 洪泰基金创始人</a:t>
            </a:r>
          </a:p>
        </p:txBody>
      </p:sp>
      <p:sp>
        <p:nvSpPr>
          <p:cNvPr id="4" name="矩形 3"/>
          <p:cNvSpPr/>
          <p:nvPr/>
        </p:nvSpPr>
        <p:spPr>
          <a:xfrm>
            <a:off x="4490987" y="2264908"/>
            <a:ext cx="3168000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1993</a:t>
            </a:r>
            <a:r>
              <a: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年创办的北京新东方学校是中国规模最大、最具影响力的私立教育品牌和行业领导者。</a:t>
            </a:r>
            <a:r>
              <a:rPr lang="en-US" altLang="zh-CN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r>
              <a: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年新东方在美国纽约证交所上市，成为中国第一家在美国上市的教育培训机构。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年与盛希泰创立洪泰基金，</a:t>
            </a:r>
            <a:r>
              <a:rPr lang="en-US" altLang="zh-CN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2015</a:t>
            </a:r>
            <a:r>
              <a: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年创立洪泰智造。</a:t>
            </a:r>
          </a:p>
        </p:txBody>
      </p:sp>
      <p:sp>
        <p:nvSpPr>
          <p:cNvPr id="8" name="矩形 7"/>
          <p:cNvSpPr/>
          <p:nvPr/>
        </p:nvSpPr>
        <p:spPr>
          <a:xfrm>
            <a:off x="825985" y="2255358"/>
            <a:ext cx="31680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曾任华泰联合证券公司董事长，两家一线证券公司缔造者，具有二十年逾百家公司</a:t>
            </a:r>
            <a:r>
              <a:rPr lang="en-US" altLang="zh-CN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IPO</a:t>
            </a:r>
            <a:r>
              <a: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及并购经验，培育了中联重科、大族激光等数十家上市公司。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年与俞敏洪创立洪泰基金，</a:t>
            </a:r>
            <a:r>
              <a:rPr lang="en-US" altLang="zh-CN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2015</a:t>
            </a:r>
            <a:r>
              <a: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年创立洪泰智造。</a:t>
            </a:r>
          </a:p>
        </p:txBody>
      </p:sp>
      <p:sp>
        <p:nvSpPr>
          <p:cNvPr id="62" name="object 3"/>
          <p:cNvSpPr txBox="1"/>
          <p:nvPr/>
        </p:nvSpPr>
        <p:spPr>
          <a:xfrm>
            <a:off x="8323591" y="1917538"/>
            <a:ext cx="300985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sz="1600" b="1" spc="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乔</a:t>
            </a:r>
            <a:r>
              <a:rPr sz="1600" b="1" spc="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 </a:t>
            </a:r>
            <a:r>
              <a:rPr lang="zh-CN" altLang="en-US" sz="1600" b="1" spc="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会君</a:t>
            </a:r>
            <a:r>
              <a:rPr sz="1600" b="1" spc="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 </a:t>
            </a: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洪泰基金合伙人</a:t>
            </a:r>
            <a:r>
              <a:rPr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 </a:t>
            </a:r>
            <a:r>
              <a:rPr sz="1000" spc="1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/</a:t>
            </a:r>
            <a:r>
              <a:rPr sz="1000" spc="-1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 </a:t>
            </a:r>
            <a:r>
              <a:rPr sz="1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洪泰</a:t>
            </a: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智造工场</a:t>
            </a:r>
            <a:r>
              <a:rPr sz="1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创始人</a:t>
            </a:r>
            <a:endParaRPr sz="8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MingLiU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8153495" y="2269402"/>
            <a:ext cx="3168000" cy="1876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人工智能时代知名的天使投资人、人工智能产业创新联盟副理事长，曾带领团队长期服务于全球各大运营商，在产品研发、供应链等方面拥有丰富的经验。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年创立洪泰智造。</a:t>
            </a:r>
            <a:endParaRPr lang="en-US" altLang="zh-CN" sz="1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04首页_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30" y="4372771"/>
            <a:ext cx="2349858" cy="2356226"/>
          </a:xfrm>
          <a:prstGeom prst="rect">
            <a:avLst/>
          </a:prstGeom>
        </p:spPr>
      </p:pic>
      <p:pic>
        <p:nvPicPr>
          <p:cNvPr id="3" name="图片 2" descr="04首页_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017" y="4363357"/>
            <a:ext cx="2355212" cy="2361595"/>
          </a:xfrm>
          <a:prstGeom prst="rect">
            <a:avLst/>
          </a:prstGeom>
        </p:spPr>
      </p:pic>
      <p:pic>
        <p:nvPicPr>
          <p:cNvPr id="5" name="图片 4" descr="04首页_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158" y="4351262"/>
            <a:ext cx="2355214" cy="236159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285731"/>
            <a:ext cx="1857521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23333" y="248802"/>
            <a:ext cx="1446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创始人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0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24">
            <a:extLst>
              <a:ext uri="{FF2B5EF4-FFF2-40B4-BE49-F238E27FC236}">
                <a16:creationId xmlns:a16="http://schemas.microsoft.com/office/drawing/2014/main" id="{CEB5E3A3-007D-4AF9-A9EC-24F0901FCD09}"/>
              </a:ext>
            </a:extLst>
          </p:cNvPr>
          <p:cNvGrpSpPr/>
          <p:nvPr/>
        </p:nvGrpSpPr>
        <p:grpSpPr>
          <a:xfrm>
            <a:off x="1045757" y="3640667"/>
            <a:ext cx="10100487" cy="2613775"/>
            <a:chOff x="1382955" y="2938508"/>
            <a:chExt cx="9446407" cy="2444515"/>
          </a:xfrm>
        </p:grpSpPr>
        <p:sp>
          <p:nvSpPr>
            <p:cNvPr id="19" name="任意多边形: 形状 6">
              <a:extLst>
                <a:ext uri="{FF2B5EF4-FFF2-40B4-BE49-F238E27FC236}">
                  <a16:creationId xmlns:a16="http://schemas.microsoft.com/office/drawing/2014/main" id="{FBCD5A1E-2B91-4A1B-B7BC-9FFC11B1231B}"/>
                </a:ext>
              </a:extLst>
            </p:cNvPr>
            <p:cNvSpPr/>
            <p:nvPr/>
          </p:nvSpPr>
          <p:spPr>
            <a:xfrm>
              <a:off x="6106159" y="3934439"/>
              <a:ext cx="3703073" cy="4284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4227"/>
                  </a:lnTo>
                  <a:lnTo>
                    <a:pt x="3703073" y="214227"/>
                  </a:lnTo>
                  <a:lnTo>
                    <a:pt x="3703073" y="428454"/>
                  </a:lnTo>
                </a:path>
              </a:pathLst>
            </a:custGeom>
            <a:noFill/>
            <a:ln w="12700" cap="flat" cmpd="sng" algn="ctr">
              <a:solidFill>
                <a:srgbClr val="BE9667"/>
              </a:solidFill>
              <a:prstDash val="solid"/>
              <a:miter lim="800000"/>
            </a:ln>
            <a:effectLst/>
          </p:spPr>
        </p:sp>
        <p:sp>
          <p:nvSpPr>
            <p:cNvPr id="20" name="任意多边形: 形状 7">
              <a:extLst>
                <a:ext uri="{FF2B5EF4-FFF2-40B4-BE49-F238E27FC236}">
                  <a16:creationId xmlns:a16="http://schemas.microsoft.com/office/drawing/2014/main" id="{440F213F-B05A-401F-9A5E-68198D199C6A}"/>
                </a:ext>
              </a:extLst>
            </p:cNvPr>
            <p:cNvSpPr/>
            <p:nvPr/>
          </p:nvSpPr>
          <p:spPr>
            <a:xfrm>
              <a:off x="6106159" y="3934439"/>
              <a:ext cx="1234357" cy="4284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4227"/>
                  </a:lnTo>
                  <a:lnTo>
                    <a:pt x="1234357" y="214227"/>
                  </a:lnTo>
                  <a:lnTo>
                    <a:pt x="1234357" y="428454"/>
                  </a:lnTo>
                </a:path>
              </a:pathLst>
            </a:custGeom>
            <a:noFill/>
            <a:ln w="12700" cap="flat" cmpd="sng" algn="ctr">
              <a:solidFill>
                <a:srgbClr val="BE9667"/>
              </a:solidFill>
              <a:prstDash val="solid"/>
              <a:miter lim="800000"/>
            </a:ln>
            <a:effectLst/>
          </p:spPr>
        </p:sp>
        <p:sp>
          <p:nvSpPr>
            <p:cNvPr id="21" name="任意多边形: 形状 8">
              <a:extLst>
                <a:ext uri="{FF2B5EF4-FFF2-40B4-BE49-F238E27FC236}">
                  <a16:creationId xmlns:a16="http://schemas.microsoft.com/office/drawing/2014/main" id="{9BA980F5-6F2B-4A90-9232-03A070F31872}"/>
                </a:ext>
              </a:extLst>
            </p:cNvPr>
            <p:cNvSpPr/>
            <p:nvPr/>
          </p:nvSpPr>
          <p:spPr>
            <a:xfrm>
              <a:off x="4943069" y="3934439"/>
              <a:ext cx="1234357" cy="4284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234357" y="0"/>
                  </a:moveTo>
                  <a:lnTo>
                    <a:pt x="1234357" y="214227"/>
                  </a:lnTo>
                  <a:lnTo>
                    <a:pt x="0" y="214227"/>
                  </a:lnTo>
                  <a:lnTo>
                    <a:pt x="0" y="428454"/>
                  </a:lnTo>
                </a:path>
              </a:pathLst>
            </a:custGeom>
            <a:noFill/>
            <a:ln w="12700" cap="flat" cmpd="sng" algn="ctr">
              <a:solidFill>
                <a:srgbClr val="BE9667"/>
              </a:solidFill>
              <a:prstDash val="solid"/>
              <a:miter lim="800000"/>
            </a:ln>
            <a:effectLst/>
          </p:spPr>
        </p:sp>
        <p:sp>
          <p:nvSpPr>
            <p:cNvPr id="22" name="任意多边形: 形状 9">
              <a:extLst>
                <a:ext uri="{FF2B5EF4-FFF2-40B4-BE49-F238E27FC236}">
                  <a16:creationId xmlns:a16="http://schemas.microsoft.com/office/drawing/2014/main" id="{7A595883-6FF8-4AC0-9F92-35EF85F3CB47}"/>
                </a:ext>
              </a:extLst>
            </p:cNvPr>
            <p:cNvSpPr/>
            <p:nvPr/>
          </p:nvSpPr>
          <p:spPr>
            <a:xfrm>
              <a:off x="2637249" y="3934439"/>
              <a:ext cx="3703073" cy="4284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703073" y="0"/>
                  </a:moveTo>
                  <a:lnTo>
                    <a:pt x="3703073" y="214227"/>
                  </a:lnTo>
                  <a:lnTo>
                    <a:pt x="0" y="214227"/>
                  </a:lnTo>
                  <a:lnTo>
                    <a:pt x="0" y="428454"/>
                  </a:lnTo>
                </a:path>
              </a:pathLst>
            </a:custGeom>
            <a:noFill/>
            <a:ln w="12700" cap="flat" cmpd="sng" algn="ctr">
              <a:solidFill>
                <a:srgbClr val="BE9667"/>
              </a:solidFill>
              <a:prstDash val="solid"/>
              <a:miter lim="800000"/>
            </a:ln>
            <a:effectLst/>
          </p:spPr>
        </p:sp>
        <p:sp>
          <p:nvSpPr>
            <p:cNvPr id="23" name="任意多边形: 形状 10">
              <a:extLst>
                <a:ext uri="{FF2B5EF4-FFF2-40B4-BE49-F238E27FC236}">
                  <a16:creationId xmlns:a16="http://schemas.microsoft.com/office/drawing/2014/main" id="{5628A6B2-FAAC-4436-AA17-15B24785F351}"/>
                </a:ext>
              </a:extLst>
            </p:cNvPr>
            <p:cNvSpPr/>
            <p:nvPr/>
          </p:nvSpPr>
          <p:spPr>
            <a:xfrm>
              <a:off x="1382957" y="2938508"/>
              <a:ext cx="9442560" cy="995926"/>
            </a:xfrm>
            <a:custGeom>
              <a:avLst/>
              <a:gdLst>
                <a:gd name="connsiteX0" fmla="*/ 0 w 2040260"/>
                <a:gd name="connsiteY0" fmla="*/ 0 h 1020130"/>
                <a:gd name="connsiteX1" fmla="*/ 2040260 w 2040260"/>
                <a:gd name="connsiteY1" fmla="*/ 0 h 1020130"/>
                <a:gd name="connsiteX2" fmla="*/ 2040260 w 2040260"/>
                <a:gd name="connsiteY2" fmla="*/ 1020130 h 1020130"/>
                <a:gd name="connsiteX3" fmla="*/ 0 w 2040260"/>
                <a:gd name="connsiteY3" fmla="*/ 1020130 h 1020130"/>
                <a:gd name="connsiteX4" fmla="*/ 0 w 2040260"/>
                <a:gd name="connsiteY4" fmla="*/ 0 h 1020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0260" h="1020130">
                  <a:moveTo>
                    <a:pt x="0" y="0"/>
                  </a:moveTo>
                  <a:lnTo>
                    <a:pt x="2040260" y="0"/>
                  </a:lnTo>
                  <a:lnTo>
                    <a:pt x="2040260" y="1020130"/>
                  </a:lnTo>
                  <a:lnTo>
                    <a:pt x="0" y="1020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966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矩形: 圆角 11">
              <a:extLst>
                <a:ext uri="{FF2B5EF4-FFF2-40B4-BE49-F238E27FC236}">
                  <a16:creationId xmlns:a16="http://schemas.microsoft.com/office/drawing/2014/main" id="{5EDA94D5-36AB-4759-83B0-E1100963B997}"/>
                </a:ext>
              </a:extLst>
            </p:cNvPr>
            <p:cNvSpPr/>
            <p:nvPr/>
          </p:nvSpPr>
          <p:spPr>
            <a:xfrm>
              <a:off x="1382955" y="4362893"/>
              <a:ext cx="2040260" cy="102013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BE9667"/>
              </a:solidFill>
              <a:prstDash val="solid"/>
              <a:miter lim="800000"/>
            </a:ln>
            <a:effectLst/>
          </p:spPr>
          <p:txBody>
            <a:bodyPr spcFirstLastPara="0" vert="horz" wrap="square" lIns="8573" tIns="8573" rIns="8573" bIns="8573" numCol="1" spcCol="1270" anchor="ctr" anchorCtr="0">
              <a:noAutofit/>
            </a:bodyPr>
            <a:lstStyle/>
            <a:p>
              <a:pPr marL="0" marR="0" lvl="0" indent="0" algn="ctr" defTabSz="600075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专家技术团队</a:t>
              </a:r>
            </a:p>
          </p:txBody>
        </p:sp>
        <p:sp>
          <p:nvSpPr>
            <p:cNvPr id="25" name="矩形: 圆角 12">
              <a:extLst>
                <a:ext uri="{FF2B5EF4-FFF2-40B4-BE49-F238E27FC236}">
                  <a16:creationId xmlns:a16="http://schemas.microsoft.com/office/drawing/2014/main" id="{74081399-6313-4B4A-A732-84187EC7A365}"/>
                </a:ext>
              </a:extLst>
            </p:cNvPr>
            <p:cNvSpPr/>
            <p:nvPr/>
          </p:nvSpPr>
          <p:spPr>
            <a:xfrm>
              <a:off x="3851671" y="4362893"/>
              <a:ext cx="2040260" cy="102013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BE9667"/>
              </a:solidFill>
              <a:prstDash val="solid"/>
              <a:miter lim="800000"/>
            </a:ln>
            <a:effectLst/>
          </p:spPr>
          <p:txBody>
            <a:bodyPr spcFirstLastPara="0" vert="horz" wrap="square" lIns="8573" tIns="8573" rIns="8573" bIns="8573" numCol="1" spcCol="1270" anchor="ctr" anchorCtr="0">
              <a:noAutofit/>
            </a:bodyPr>
            <a:lstStyle/>
            <a:p>
              <a:pPr marL="0" marR="0" lvl="0" indent="0" algn="ctr" defTabSz="600075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公共技术服务平台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600075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生产测试、供应链管理等</a:t>
              </a:r>
            </a:p>
          </p:txBody>
        </p:sp>
        <p:sp>
          <p:nvSpPr>
            <p:cNvPr id="26" name="矩形: 圆角 13">
              <a:extLst>
                <a:ext uri="{FF2B5EF4-FFF2-40B4-BE49-F238E27FC236}">
                  <a16:creationId xmlns:a16="http://schemas.microsoft.com/office/drawing/2014/main" id="{2B256A4E-4EB0-4131-AEFE-73418D9BED78}"/>
                </a:ext>
              </a:extLst>
            </p:cNvPr>
            <p:cNvSpPr/>
            <p:nvPr/>
          </p:nvSpPr>
          <p:spPr>
            <a:xfrm>
              <a:off x="6320386" y="4362893"/>
              <a:ext cx="2040260" cy="102013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BE9667"/>
              </a:solidFill>
              <a:prstDash val="solid"/>
              <a:miter lim="800000"/>
            </a:ln>
            <a:effectLst/>
          </p:spPr>
          <p:txBody>
            <a:bodyPr spcFirstLastPara="0" vert="horz" wrap="square" lIns="8573" tIns="8573" rIns="8573" bIns="8573" numCol="1" spcCol="1270" anchor="ctr" anchorCtr="0">
              <a:noAutofit/>
            </a:bodyPr>
            <a:lstStyle/>
            <a:p>
              <a:pPr marL="0" marR="0" lvl="0" indent="0" algn="ctr" defTabSz="600075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线上服务平台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600075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凌波系统</a:t>
              </a:r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7F8E6B05-66A0-433B-90BA-76BACFBA144A}"/>
                </a:ext>
              </a:extLst>
            </p:cNvPr>
            <p:cNvSpPr/>
            <p:nvPr/>
          </p:nvSpPr>
          <p:spPr>
            <a:xfrm>
              <a:off x="8789102" y="4362893"/>
              <a:ext cx="2040260" cy="102013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BE9667"/>
              </a:solidFill>
              <a:prstDash val="solid"/>
              <a:miter lim="800000"/>
            </a:ln>
            <a:effectLst/>
          </p:spPr>
          <p:txBody>
            <a:bodyPr spcFirstLastPara="0" vert="horz" wrap="square" lIns="8573" tIns="8573" rIns="8573" bIns="8573" numCol="1" spcCol="1270" anchor="ctr" anchorCtr="0">
              <a:noAutofit/>
            </a:bodyPr>
            <a:lstStyle/>
            <a:p>
              <a:pPr marL="0" marR="0" lvl="0" indent="0" algn="ctr" defTabSz="600075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增值服务体系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600075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财税法媒、政策、专利等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EBBB4989-3EAC-44CA-920A-432A8403DC5E}"/>
              </a:ext>
            </a:extLst>
          </p:cNvPr>
          <p:cNvSpPr txBox="1"/>
          <p:nvPr/>
        </p:nvSpPr>
        <p:spPr>
          <a:xfrm>
            <a:off x="4389040" y="2768981"/>
            <a:ext cx="184731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BC05F9-6837-43E1-AACE-A9DF855D7520}"/>
              </a:ext>
            </a:extLst>
          </p:cNvPr>
          <p:cNvSpPr/>
          <p:nvPr/>
        </p:nvSpPr>
        <p:spPr>
          <a:xfrm>
            <a:off x="3097135" y="1632640"/>
            <a:ext cx="2768546" cy="1611747"/>
          </a:xfrm>
          <a:prstGeom prst="rect">
            <a:avLst/>
          </a:prstGeom>
          <a:noFill/>
          <a:ln w="19050" cap="flat" cmpd="sng" algn="ctr">
            <a:solidFill>
              <a:srgbClr val="BE9667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8" name="직사각형 33">
            <a:extLst>
              <a:ext uri="{FF2B5EF4-FFF2-40B4-BE49-F238E27FC236}">
                <a16:creationId xmlns:a16="http://schemas.microsoft.com/office/drawing/2014/main" id="{8FA4E137-CA78-4E84-B987-920BF16C35E4}"/>
              </a:ext>
            </a:extLst>
          </p:cNvPr>
          <p:cNvSpPr/>
          <p:nvPr/>
        </p:nvSpPr>
        <p:spPr>
          <a:xfrm>
            <a:off x="3641909" y="1741117"/>
            <a:ext cx="1671039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1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洪泰智造工场</a:t>
            </a: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9DD6A6-5EE7-4D08-95A9-5E63F7AA72DB}"/>
              </a:ext>
            </a:extLst>
          </p:cNvPr>
          <p:cNvSpPr/>
          <p:nvPr/>
        </p:nvSpPr>
        <p:spPr>
          <a:xfrm>
            <a:off x="3545051" y="2291459"/>
            <a:ext cx="1872712" cy="52270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孵化加速板块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2AF93D-4BB7-412D-BD1A-5A1492549F39}"/>
              </a:ext>
            </a:extLst>
          </p:cNvPr>
          <p:cNvSpPr txBox="1"/>
          <p:nvPr/>
        </p:nvSpPr>
        <p:spPr>
          <a:xfrm>
            <a:off x="3824151" y="4174203"/>
            <a:ext cx="4865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85800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培育新型智能终端</a:t>
            </a:r>
            <a:r>
              <a:rPr lang="en-US" altLang="zh-CN" sz="2000" b="1" kern="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  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传统制造业改造升级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C9E3BC-6635-46DB-9F27-3426AEB411F0}"/>
              </a:ext>
            </a:extLst>
          </p:cNvPr>
          <p:cNvSpPr/>
          <p:nvPr/>
        </p:nvSpPr>
        <p:spPr>
          <a:xfrm>
            <a:off x="6350934" y="1632640"/>
            <a:ext cx="2768546" cy="1611747"/>
          </a:xfrm>
          <a:prstGeom prst="rect">
            <a:avLst/>
          </a:prstGeom>
          <a:noFill/>
          <a:ln w="19050" cap="flat" cmpd="sng" algn="ctr">
            <a:solidFill>
              <a:srgbClr val="BE9667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12" name="직사각형 33">
            <a:extLst>
              <a:ext uri="{FF2B5EF4-FFF2-40B4-BE49-F238E27FC236}">
                <a16:creationId xmlns:a16="http://schemas.microsoft.com/office/drawing/2014/main" id="{56C87307-9153-4E20-86E6-642E37E79A79}"/>
              </a:ext>
            </a:extLst>
          </p:cNvPr>
          <p:cNvSpPr/>
          <p:nvPr/>
        </p:nvSpPr>
        <p:spPr>
          <a:xfrm>
            <a:off x="6996520" y="1741117"/>
            <a:ext cx="1671039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1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洪泰智造社区</a:t>
            </a: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77D57AD-501B-46C6-B8F2-EB871E8364C0}"/>
              </a:ext>
            </a:extLst>
          </p:cNvPr>
          <p:cNvSpPr/>
          <p:nvPr/>
        </p:nvSpPr>
        <p:spPr>
          <a:xfrm>
            <a:off x="6899687" y="2291459"/>
            <a:ext cx="1872712" cy="52270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产业园板块</a:t>
            </a:r>
          </a:p>
        </p:txBody>
      </p:sp>
      <p:sp>
        <p:nvSpPr>
          <p:cNvPr id="14" name="矩形: 圆角 35">
            <a:extLst>
              <a:ext uri="{FF2B5EF4-FFF2-40B4-BE49-F238E27FC236}">
                <a16:creationId xmlns:a16="http://schemas.microsoft.com/office/drawing/2014/main" id="{C1FDF798-9AA2-40DD-99EE-C94DBE1F6618}"/>
              </a:ext>
            </a:extLst>
          </p:cNvPr>
          <p:cNvSpPr/>
          <p:nvPr/>
        </p:nvSpPr>
        <p:spPr>
          <a:xfrm>
            <a:off x="1472872" y="1632640"/>
            <a:ext cx="798923" cy="1611747"/>
          </a:xfrm>
          <a:prstGeom prst="roundRect">
            <a:avLst/>
          </a:prstGeom>
          <a:solidFill>
            <a:srgbClr val="E6D7C4"/>
          </a:solidFill>
          <a:ln w="12700" cap="flat" cmpd="sng" algn="ctr">
            <a:solidFill>
              <a:srgbClr val="E6D7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智造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基金</a:t>
            </a:r>
          </a:p>
        </p:txBody>
      </p:sp>
      <p:sp>
        <p:nvSpPr>
          <p:cNvPr id="15" name="矩形: 圆角 37">
            <a:extLst>
              <a:ext uri="{FF2B5EF4-FFF2-40B4-BE49-F238E27FC236}">
                <a16:creationId xmlns:a16="http://schemas.microsoft.com/office/drawing/2014/main" id="{AF213076-AC94-45DB-A979-EBE226D06C3C}"/>
              </a:ext>
            </a:extLst>
          </p:cNvPr>
          <p:cNvSpPr/>
          <p:nvPr/>
        </p:nvSpPr>
        <p:spPr>
          <a:xfrm>
            <a:off x="9886678" y="1635347"/>
            <a:ext cx="798920" cy="1611747"/>
          </a:xfrm>
          <a:prstGeom prst="roundRect">
            <a:avLst/>
          </a:prstGeom>
          <a:solidFill>
            <a:srgbClr val="E6D7C4"/>
          </a:solidFill>
          <a:ln w="12700" cap="flat" cmpd="sng" algn="ctr">
            <a:solidFill>
              <a:srgbClr val="E6D7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spcAft>
                <a:spcPts val="900"/>
              </a:spcAft>
            </a:pPr>
            <a:r>
              <a:rPr lang="zh-CN" altLang="en-US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</a:t>
            </a:r>
            <a:endParaRPr lang="en-US" altLang="zh-CN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800">
              <a:spcAft>
                <a:spcPts val="900"/>
              </a:spcAft>
            </a:pPr>
            <a:r>
              <a:rPr lang="zh-CN" altLang="en-US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基金</a:t>
            </a: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C4E19B9A-76E7-4B55-8C87-3F4778AB00BB}"/>
              </a:ext>
            </a:extLst>
          </p:cNvPr>
          <p:cNvSpPr/>
          <p:nvPr/>
        </p:nvSpPr>
        <p:spPr>
          <a:xfrm rot="16200000">
            <a:off x="5905062" y="140586"/>
            <a:ext cx="381873" cy="6494291"/>
          </a:xfrm>
          <a:prstGeom prst="leftBrace">
            <a:avLst/>
          </a:prstGeom>
          <a:noFill/>
          <a:ln w="25400" cap="flat" cmpd="sng" algn="ctr">
            <a:solidFill>
              <a:srgbClr val="BE966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3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17" name="箭头: 右 39">
            <a:extLst>
              <a:ext uri="{FF2B5EF4-FFF2-40B4-BE49-F238E27FC236}">
                <a16:creationId xmlns:a16="http://schemas.microsoft.com/office/drawing/2014/main" id="{58CC2FBD-32DE-4CAC-836B-AF262DCA78FB}"/>
              </a:ext>
            </a:extLst>
          </p:cNvPr>
          <p:cNvSpPr/>
          <p:nvPr/>
        </p:nvSpPr>
        <p:spPr>
          <a:xfrm>
            <a:off x="2514420" y="2178043"/>
            <a:ext cx="398230" cy="492500"/>
          </a:xfrm>
          <a:prstGeom prst="rightArrow">
            <a:avLst/>
          </a:prstGeom>
          <a:solidFill>
            <a:srgbClr val="BE9667"/>
          </a:solidFill>
          <a:ln w="12700" cap="flat" cmpd="sng" algn="ctr">
            <a:solidFill>
              <a:srgbClr val="BE966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18" name="箭头: 右 40">
            <a:extLst>
              <a:ext uri="{FF2B5EF4-FFF2-40B4-BE49-F238E27FC236}">
                <a16:creationId xmlns:a16="http://schemas.microsoft.com/office/drawing/2014/main" id="{30F8B647-2186-4D54-A156-ECB9E4071560}"/>
              </a:ext>
            </a:extLst>
          </p:cNvPr>
          <p:cNvSpPr/>
          <p:nvPr/>
        </p:nvSpPr>
        <p:spPr>
          <a:xfrm rot="10800000">
            <a:off x="9303964" y="2178043"/>
            <a:ext cx="398230" cy="492500"/>
          </a:xfrm>
          <a:prstGeom prst="rightArrow">
            <a:avLst/>
          </a:prstGeom>
          <a:solidFill>
            <a:srgbClr val="BE9667"/>
          </a:solidFill>
          <a:ln w="12700" cap="flat" cmpd="sng" algn="ctr">
            <a:solidFill>
              <a:srgbClr val="BE966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F2AF93D-4BB7-412D-BD1A-5A1492549F39}"/>
              </a:ext>
            </a:extLst>
          </p:cNvPr>
          <p:cNvSpPr txBox="1"/>
          <p:nvPr/>
        </p:nvSpPr>
        <p:spPr>
          <a:xfrm>
            <a:off x="4534575" y="3717003"/>
            <a:ext cx="32752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zh-CN" altLang="en-US" sz="2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智能制造产业服务平台</a:t>
            </a:r>
          </a:p>
        </p:txBody>
      </p:sp>
      <p:sp>
        <p:nvSpPr>
          <p:cNvPr id="33" name="矩形 32"/>
          <p:cNvSpPr/>
          <p:nvPr/>
        </p:nvSpPr>
        <p:spPr>
          <a:xfrm>
            <a:off x="0" y="285731"/>
            <a:ext cx="1857521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423333" y="248802"/>
            <a:ext cx="1446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业务架构</a:t>
            </a: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09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1465963"/>
            <a:ext cx="12194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已投企业</a:t>
            </a:r>
            <a:r>
              <a:rPr lang="zh-CN" altLang="zh-CN" sz="2400" b="1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余个，覆盖</a:t>
            </a:r>
            <a:r>
              <a:rPr lang="zh-CN" altLang="en-US" sz="2400" b="1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智能终端、机器人、人工智能、物联网、智慧医疗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等领域。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" y="2128520"/>
            <a:ext cx="12192000" cy="472947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285731"/>
            <a:ext cx="4605867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23334" y="248802"/>
            <a:ext cx="4233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业务架构－培育新型智能终端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2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04" y="493565"/>
            <a:ext cx="7389069" cy="4156351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85731"/>
            <a:ext cx="4392706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3331" y="248804"/>
            <a:ext cx="401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明星项目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三角兽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3" y="1071594"/>
            <a:ext cx="1672167" cy="52916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76541" y="1820397"/>
            <a:ext cx="3643323" cy="3742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761992">
              <a:lnSpc>
                <a:spcPct val="15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创办于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年，致力于打造独特的中文智能交互系统，基于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技术、语义理解和自主学习等核心技术的系统级平台。是国内人工智能语义领域发展最快，技术应用落地领域最广的公司。现已接入超过 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 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万台智能硬件、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万台儿童设备，日均增长超过 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 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万台新设备，日均 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 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超过 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万。 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 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月完成 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亿人民币融资，估值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亿元。</a:t>
            </a:r>
          </a:p>
        </p:txBody>
      </p:sp>
      <p:sp>
        <p:nvSpPr>
          <p:cNvPr id="2" name="矩形 1"/>
          <p:cNvSpPr/>
          <p:nvPr/>
        </p:nvSpPr>
        <p:spPr>
          <a:xfrm>
            <a:off x="4727944" y="4742697"/>
            <a:ext cx="68934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38430" font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月，服务包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现金投资，投后估值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万元，持股比例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2%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，现在企业估值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亿元。</a:t>
            </a:r>
          </a:p>
        </p:txBody>
      </p:sp>
    </p:spTree>
    <p:extLst>
      <p:ext uri="{BB962C8B-B14F-4D97-AF65-F5344CB8AC3E}">
        <p14:creationId xmlns:p14="http://schemas.microsoft.com/office/powerpoint/2010/main" val="1238116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85731"/>
            <a:ext cx="4392706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3331" y="248804"/>
            <a:ext cx="401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明星项目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智能一点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83505" y="1590533"/>
            <a:ext cx="6590713" cy="1169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53810" algn="just" defTabSz="1015990" fontAlgn="ctr">
              <a:lnSpc>
                <a:spcPct val="150000"/>
              </a:lnSpc>
              <a:spcBef>
                <a:spcPts val="667"/>
              </a:spcBef>
            </a:pPr>
            <a:r>
              <a:rPr lang="zh-CN" altLang="en-US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智能一点创办于</a:t>
            </a:r>
            <a:r>
              <a:rPr lang="en-US" altLang="zh-CN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年，是基于人工智能技术全面提升客户智能交互体验的初创公司，在人工智能、大数据、移动互联网方面有深厚积累和独特资源，对语音交互和内容个性化推荐有深刻理解，用户超过</a:t>
            </a:r>
            <a:r>
              <a:rPr lang="en-US" altLang="zh-CN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万人。</a:t>
            </a:r>
          </a:p>
        </p:txBody>
      </p:sp>
      <p:pic>
        <p:nvPicPr>
          <p:cNvPr id="8" name="图片 7" descr="logo_0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7" y="1052218"/>
            <a:ext cx="1593601" cy="440601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938564" y="3070247"/>
            <a:ext cx="7753858" cy="3039261"/>
            <a:chOff x="609600" y="1566958"/>
            <a:chExt cx="11002297" cy="4312543"/>
          </a:xfrm>
        </p:grpSpPr>
        <p:graphicFrame>
          <p:nvGraphicFramePr>
            <p:cNvPr id="10" name="图示 1">
              <a:extLst>
                <a:ext uri="{FF2B5EF4-FFF2-40B4-BE49-F238E27FC236}">
                  <a16:creationId xmlns:a16="http://schemas.microsoft.com/office/drawing/2014/main" id="{4200DF54-FE15-434D-9931-F1B1521415B8}"/>
                </a:ext>
              </a:extLst>
            </p:cNvPr>
            <p:cNvGraphicFramePr/>
            <p:nvPr>
              <p:extLst/>
            </p:nvPr>
          </p:nvGraphicFramePr>
          <p:xfrm>
            <a:off x="609600" y="1892300"/>
            <a:ext cx="4856922" cy="39275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pic>
          <p:nvPicPr>
            <p:cNvPr id="11" name="图形 35" descr="选中标记">
              <a:extLst>
                <a:ext uri="{FF2B5EF4-FFF2-40B4-BE49-F238E27FC236}">
                  <a16:creationId xmlns:a16="http://schemas.microsoft.com/office/drawing/2014/main" id="{AA8822C7-7984-46F3-882D-36B9720FE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19534" y="3450556"/>
              <a:ext cx="514626" cy="514626"/>
            </a:xfrm>
            <a:prstGeom prst="rect">
              <a:avLst/>
            </a:prstGeom>
          </p:spPr>
        </p:pic>
        <p:pic>
          <p:nvPicPr>
            <p:cNvPr id="12" name="图形 11" descr="选中标记">
              <a:extLst>
                <a:ext uri="{FF2B5EF4-FFF2-40B4-BE49-F238E27FC236}">
                  <a16:creationId xmlns:a16="http://schemas.microsoft.com/office/drawing/2014/main" id="{651A7AC6-6B8D-442E-94A2-186346192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19534" y="4520532"/>
              <a:ext cx="511234" cy="511234"/>
            </a:xfrm>
            <a:prstGeom prst="rect">
              <a:avLst/>
            </a:prstGeom>
          </p:spPr>
        </p:pic>
        <p:sp>
          <p:nvSpPr>
            <p:cNvPr id="13" name="Freeform 5"/>
            <p:cNvSpPr>
              <a:spLocks/>
            </p:cNvSpPr>
            <p:nvPr/>
          </p:nvSpPr>
          <p:spPr bwMode="auto">
            <a:xfrm rot="20372484">
              <a:off x="8308825" y="3901709"/>
              <a:ext cx="1168400" cy="1173163"/>
            </a:xfrm>
            <a:custGeom>
              <a:avLst/>
              <a:gdLst>
                <a:gd name="T0" fmla="*/ 3898 w 3898"/>
                <a:gd name="T1" fmla="*/ 944 h 3904"/>
                <a:gd name="T2" fmla="*/ 934 w 3898"/>
                <a:gd name="T3" fmla="*/ 3904 h 3904"/>
                <a:gd name="T4" fmla="*/ 0 w 3898"/>
                <a:gd name="T5" fmla="*/ 1642 h 3904"/>
                <a:gd name="T6" fmla="*/ 1624 w 3898"/>
                <a:gd name="T7" fmla="*/ 0 h 3904"/>
                <a:gd name="T8" fmla="*/ 3898 w 3898"/>
                <a:gd name="T9" fmla="*/ 944 h 3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8" h="3904">
                  <a:moveTo>
                    <a:pt x="3898" y="944"/>
                  </a:moveTo>
                  <a:cubicBezTo>
                    <a:pt x="3316" y="2213"/>
                    <a:pt x="2294" y="3284"/>
                    <a:pt x="934" y="3904"/>
                  </a:cubicBezTo>
                  <a:lnTo>
                    <a:pt x="0" y="1642"/>
                  </a:lnTo>
                  <a:cubicBezTo>
                    <a:pt x="734" y="1284"/>
                    <a:pt x="1292" y="696"/>
                    <a:pt x="1624" y="0"/>
                  </a:cubicBezTo>
                  <a:lnTo>
                    <a:pt x="3898" y="944"/>
                  </a:lnTo>
                  <a:close/>
                </a:path>
              </a:pathLst>
            </a:custGeom>
            <a:solidFill>
              <a:srgbClr val="A5A5A5"/>
            </a:solidFill>
            <a:ln w="4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50" kern="0">
                <a:solidFill>
                  <a:prstClr val="black"/>
                </a:solidFill>
                <a:latin typeface="Calibri"/>
                <a:ea typeface="宋体"/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615004">
              <a:off x="8463307" y="2755090"/>
              <a:ext cx="844550" cy="1258888"/>
            </a:xfrm>
            <a:custGeom>
              <a:avLst/>
              <a:gdLst>
                <a:gd name="T0" fmla="*/ 2294 w 2814"/>
                <a:gd name="T1" fmla="*/ 0 h 4189"/>
                <a:gd name="T2" fmla="*/ 2290 w 2814"/>
                <a:gd name="T3" fmla="*/ 4189 h 4189"/>
                <a:gd name="T4" fmla="*/ 12 w 2814"/>
                <a:gd name="T5" fmla="*/ 3244 h 4189"/>
                <a:gd name="T6" fmla="*/ 0 w 2814"/>
                <a:gd name="T7" fmla="*/ 948 h 4189"/>
                <a:gd name="T8" fmla="*/ 2294 w 2814"/>
                <a:gd name="T9" fmla="*/ 0 h 4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4" h="4189">
                  <a:moveTo>
                    <a:pt x="2294" y="0"/>
                  </a:moveTo>
                  <a:cubicBezTo>
                    <a:pt x="2814" y="1401"/>
                    <a:pt x="2778" y="2881"/>
                    <a:pt x="2290" y="4189"/>
                  </a:cubicBezTo>
                  <a:lnTo>
                    <a:pt x="12" y="3244"/>
                  </a:lnTo>
                  <a:cubicBezTo>
                    <a:pt x="253" y="2522"/>
                    <a:pt x="265" y="1717"/>
                    <a:pt x="0" y="948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rgbClr val="70AD47"/>
            </a:solidFill>
            <a:ln w="4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50" kern="0">
                <a:solidFill>
                  <a:prstClr val="black"/>
                </a:solidFill>
                <a:latin typeface="Calibri"/>
                <a:ea typeface="宋体"/>
              </a:endParaRPr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 rot="20278111">
              <a:off x="7650406" y="1948604"/>
              <a:ext cx="1169988" cy="1176338"/>
            </a:xfrm>
            <a:custGeom>
              <a:avLst/>
              <a:gdLst>
                <a:gd name="T0" fmla="*/ 946 w 3906"/>
                <a:gd name="T1" fmla="*/ 0 h 3912"/>
                <a:gd name="T2" fmla="*/ 3906 w 3906"/>
                <a:gd name="T3" fmla="*/ 2964 h 3912"/>
                <a:gd name="T4" fmla="*/ 1613 w 3906"/>
                <a:gd name="T5" fmla="*/ 3912 h 3912"/>
                <a:gd name="T6" fmla="*/ 0 w 3906"/>
                <a:gd name="T7" fmla="*/ 2278 h 3912"/>
                <a:gd name="T8" fmla="*/ 946 w 3906"/>
                <a:gd name="T9" fmla="*/ 0 h 3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6" h="3912">
                  <a:moveTo>
                    <a:pt x="946" y="0"/>
                  </a:moveTo>
                  <a:cubicBezTo>
                    <a:pt x="2215" y="582"/>
                    <a:pt x="3286" y="1605"/>
                    <a:pt x="3906" y="2964"/>
                  </a:cubicBezTo>
                  <a:lnTo>
                    <a:pt x="1613" y="3912"/>
                  </a:lnTo>
                  <a:cubicBezTo>
                    <a:pt x="1257" y="3181"/>
                    <a:pt x="681" y="2620"/>
                    <a:pt x="0" y="2278"/>
                  </a:cubicBezTo>
                  <a:lnTo>
                    <a:pt x="946" y="0"/>
                  </a:lnTo>
                  <a:close/>
                </a:path>
              </a:pathLst>
            </a:custGeom>
            <a:solidFill>
              <a:srgbClr val="ED7D31"/>
            </a:solidFill>
            <a:ln w="4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50" kern="0">
                <a:solidFill>
                  <a:prstClr val="black"/>
                </a:solidFill>
                <a:latin typeface="Calibri"/>
                <a:ea typeface="宋体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6628056" y="2954731"/>
              <a:ext cx="1831975" cy="1836738"/>
            </a:xfrm>
            <a:prstGeom prst="ellipse">
              <a:avLst/>
            </a:prstGeom>
            <a:solidFill>
              <a:srgbClr val="5B9BD5"/>
            </a:solidFill>
            <a:ln w="4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50" kern="0">
                <a:solidFill>
                  <a:prstClr val="black"/>
                </a:solidFill>
                <a:latin typeface="Calibri"/>
                <a:ea typeface="宋体"/>
              </a:endParaRPr>
            </a:p>
          </p:txBody>
        </p:sp>
        <p:cxnSp>
          <p:nvCxnSpPr>
            <p:cNvPr id="17" name="直接连接符 24"/>
            <p:cNvCxnSpPr>
              <a:endCxn id="27" idx="1"/>
            </p:cNvCxnSpPr>
            <p:nvPr/>
          </p:nvCxnSpPr>
          <p:spPr>
            <a:xfrm flipV="1">
              <a:off x="8779055" y="2537533"/>
              <a:ext cx="1184621" cy="5532"/>
            </a:xfrm>
            <a:prstGeom prst="line">
              <a:avLst/>
            </a:prstGeom>
            <a:noFill/>
            <a:ln w="6350" cap="flat" cmpd="sng" algn="ctr">
              <a:solidFill>
                <a:srgbClr val="6FF6D6"/>
              </a:solidFill>
              <a:prstDash val="dash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18" name="直接连接符 26"/>
            <p:cNvCxnSpPr/>
            <p:nvPr/>
          </p:nvCxnSpPr>
          <p:spPr>
            <a:xfrm>
              <a:off x="9234676" y="3287416"/>
              <a:ext cx="920354" cy="0"/>
            </a:xfrm>
            <a:prstGeom prst="line">
              <a:avLst/>
            </a:prstGeom>
            <a:noFill/>
            <a:ln w="6350" cap="flat" cmpd="sng" algn="ctr">
              <a:solidFill>
                <a:srgbClr val="6FF6D6"/>
              </a:solidFill>
              <a:prstDash val="dash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19" name="直接连接符 27"/>
            <p:cNvCxnSpPr/>
            <p:nvPr/>
          </p:nvCxnSpPr>
          <p:spPr>
            <a:xfrm>
              <a:off x="9257696" y="4375266"/>
              <a:ext cx="1381749" cy="0"/>
            </a:xfrm>
            <a:prstGeom prst="line">
              <a:avLst/>
            </a:prstGeom>
            <a:noFill/>
            <a:ln w="6350" cap="flat" cmpd="sng" algn="ctr">
              <a:solidFill>
                <a:srgbClr val="6FF6D6"/>
              </a:solidFill>
              <a:prstDash val="dash"/>
              <a:miter lim="800000"/>
              <a:headEnd type="oval" w="med" len="med"/>
              <a:tailEnd type="triangle" w="med" len="med"/>
            </a:ln>
            <a:effectLst/>
          </p:spPr>
        </p:cxnSp>
        <p:sp>
          <p:nvSpPr>
            <p:cNvPr id="20" name="TextBox 37"/>
            <p:cNvSpPr txBox="1"/>
            <p:nvPr/>
          </p:nvSpPr>
          <p:spPr>
            <a:xfrm>
              <a:off x="6925136" y="3551976"/>
              <a:ext cx="1300681" cy="7483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1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上线和</a:t>
              </a:r>
              <a:endParaRPr lang="en-US" altLang="zh-CN" sz="11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sz="11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在研产品</a:t>
              </a:r>
            </a:p>
          </p:txBody>
        </p:sp>
        <p:sp>
          <p:nvSpPr>
            <p:cNvPr id="21" name="TextBox 38"/>
            <p:cNvSpPr txBox="1"/>
            <p:nvPr/>
          </p:nvSpPr>
          <p:spPr>
            <a:xfrm>
              <a:off x="7784554" y="2377079"/>
              <a:ext cx="715241" cy="4276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zh-CN" altLang="en-US" sz="8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电商导购机器人</a:t>
              </a:r>
            </a:p>
          </p:txBody>
        </p:sp>
        <p:sp>
          <p:nvSpPr>
            <p:cNvPr id="22" name="TextBox 39"/>
            <p:cNvSpPr txBox="1"/>
            <p:nvPr/>
          </p:nvSpPr>
          <p:spPr>
            <a:xfrm>
              <a:off x="8609803" y="3287414"/>
              <a:ext cx="584995" cy="4276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zh-CN" altLang="en-US" sz="8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电销</a:t>
              </a:r>
              <a:endParaRPr lang="en-US" altLang="zh-CN" sz="8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sz="8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机器人</a:t>
              </a:r>
            </a:p>
          </p:txBody>
        </p:sp>
        <p:sp>
          <p:nvSpPr>
            <p:cNvPr id="23" name="TextBox 41"/>
            <p:cNvSpPr txBox="1"/>
            <p:nvPr/>
          </p:nvSpPr>
          <p:spPr>
            <a:xfrm>
              <a:off x="8499795" y="4269749"/>
              <a:ext cx="637484" cy="6414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zh-CN" altLang="en-US" sz="8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线下导购机器人</a:t>
              </a: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3676" y="2236228"/>
              <a:ext cx="602609" cy="602609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688803" y="2328489"/>
              <a:ext cx="763737" cy="38443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55030" y="3015153"/>
              <a:ext cx="968830" cy="544525"/>
            </a:xfrm>
            <a:prstGeom prst="rect">
              <a:avLst/>
            </a:prstGeom>
          </p:spPr>
        </p:pic>
        <p:sp>
          <p:nvSpPr>
            <p:cNvPr id="27" name="Freeform 5"/>
            <p:cNvSpPr>
              <a:spLocks/>
            </p:cNvSpPr>
            <p:nvPr/>
          </p:nvSpPr>
          <p:spPr bwMode="auto">
            <a:xfrm rot="1433898">
              <a:off x="7492850" y="4670999"/>
              <a:ext cx="1168400" cy="1173163"/>
            </a:xfrm>
            <a:custGeom>
              <a:avLst/>
              <a:gdLst>
                <a:gd name="T0" fmla="*/ 3898 w 3898"/>
                <a:gd name="T1" fmla="*/ 944 h 3904"/>
                <a:gd name="T2" fmla="*/ 934 w 3898"/>
                <a:gd name="T3" fmla="*/ 3904 h 3904"/>
                <a:gd name="T4" fmla="*/ 0 w 3898"/>
                <a:gd name="T5" fmla="*/ 1642 h 3904"/>
                <a:gd name="T6" fmla="*/ 1624 w 3898"/>
                <a:gd name="T7" fmla="*/ 0 h 3904"/>
                <a:gd name="T8" fmla="*/ 3898 w 3898"/>
                <a:gd name="T9" fmla="*/ 944 h 3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8" h="3904">
                  <a:moveTo>
                    <a:pt x="3898" y="944"/>
                  </a:moveTo>
                  <a:cubicBezTo>
                    <a:pt x="3316" y="2213"/>
                    <a:pt x="2294" y="3284"/>
                    <a:pt x="934" y="3904"/>
                  </a:cubicBezTo>
                  <a:lnTo>
                    <a:pt x="0" y="1642"/>
                  </a:lnTo>
                  <a:cubicBezTo>
                    <a:pt x="734" y="1284"/>
                    <a:pt x="1292" y="696"/>
                    <a:pt x="1624" y="0"/>
                  </a:cubicBezTo>
                  <a:lnTo>
                    <a:pt x="3898" y="944"/>
                  </a:lnTo>
                  <a:close/>
                </a:path>
              </a:pathLst>
            </a:custGeom>
            <a:solidFill>
              <a:srgbClr val="FFC000"/>
            </a:solidFill>
            <a:ln w="4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50" kern="0">
                <a:solidFill>
                  <a:prstClr val="black"/>
                </a:solidFill>
                <a:latin typeface="Calibri"/>
                <a:ea typeface="宋体"/>
              </a:endParaRPr>
            </a:p>
          </p:txBody>
        </p:sp>
        <p:pic>
          <p:nvPicPr>
            <p:cNvPr id="28" name="Picture 2" descr="https://ss2.baidu.com/6ONYsjip0QIZ8tyhnq/it/u=3991502870,1155152086&amp;fm=58&amp;s=44F22577C765491314E08DDF0000C0B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4319" y="4069409"/>
              <a:ext cx="937578" cy="585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41"/>
            <p:cNvSpPr txBox="1"/>
            <p:nvPr/>
          </p:nvSpPr>
          <p:spPr>
            <a:xfrm>
              <a:off x="7653906" y="4956953"/>
              <a:ext cx="715641" cy="4276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zh-CN" altLang="en-US" sz="8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智能客服机器人</a:t>
              </a:r>
              <a:endParaRPr lang="zh-CN" altLang="en-US" sz="8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0" name="直接连接符 27"/>
            <p:cNvCxnSpPr/>
            <p:nvPr/>
          </p:nvCxnSpPr>
          <p:spPr>
            <a:xfrm>
              <a:off x="8369547" y="5451591"/>
              <a:ext cx="1381749" cy="0"/>
            </a:xfrm>
            <a:prstGeom prst="line">
              <a:avLst/>
            </a:prstGeom>
            <a:noFill/>
            <a:ln w="6350" cap="flat" cmpd="sng" algn="ctr">
              <a:solidFill>
                <a:srgbClr val="6FF6D6"/>
              </a:solidFill>
              <a:prstDash val="dash"/>
              <a:miter lim="800000"/>
              <a:headEnd type="oval" w="med" len="med"/>
              <a:tailEnd type="triangle" w="med" len="med"/>
            </a:ln>
            <a:effectLst/>
          </p:spPr>
        </p:cxnSp>
        <p:pic>
          <p:nvPicPr>
            <p:cNvPr id="31" name="Picture 4" descr="https://ss0.baidu.com/6ONWsjip0QIZ8tyhnq/it/u=1622588283,982518070&amp;fm=58&amp;s=61D4AB6637DCBE3112F17E3D02001051&amp;bpow=121&amp;bpoh=75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1296" y="5165126"/>
              <a:ext cx="1152525" cy="714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https://ss0.bdstatic.com/-0U0bnSm1A5BphGlnYG/tam-ogel/0b574c57396da9599aaa8e0861817ea4_121_121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8570" y="1566958"/>
              <a:ext cx="617715" cy="617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直接连接符 24"/>
            <p:cNvCxnSpPr/>
            <p:nvPr/>
          </p:nvCxnSpPr>
          <p:spPr>
            <a:xfrm flipV="1">
              <a:off x="7923910" y="2090438"/>
              <a:ext cx="2024660" cy="2766"/>
            </a:xfrm>
            <a:prstGeom prst="line">
              <a:avLst/>
            </a:prstGeom>
            <a:noFill/>
            <a:ln w="6350" cap="flat" cmpd="sng" algn="ctr">
              <a:solidFill>
                <a:srgbClr val="6FF6D6"/>
              </a:solidFill>
              <a:prstDash val="dash"/>
              <a:miter lim="800000"/>
              <a:headEnd type="oval" w="med" len="med"/>
              <a:tailEnd type="triangle" w="med" len="med"/>
            </a:ln>
            <a:effectLst/>
          </p:spPr>
        </p:cxnSp>
        <p:sp>
          <p:nvSpPr>
            <p:cNvPr id="34" name="文本框 33"/>
            <p:cNvSpPr txBox="1"/>
            <p:nvPr/>
          </p:nvSpPr>
          <p:spPr>
            <a:xfrm>
              <a:off x="8804239" y="1803777"/>
              <a:ext cx="721610" cy="400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900" dirty="0">
                  <a:solidFill>
                    <a:srgbClr val="6FF6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平台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946514" y="2255712"/>
              <a:ext cx="922059" cy="400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900" dirty="0">
                  <a:solidFill>
                    <a:srgbClr val="6FF6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品牌商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8851910" y="1990514"/>
            <a:ext cx="31552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38430" font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月，服务包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现金投资，投后估值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4000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万元，持股比例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2%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，企业估值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亿元。</a:t>
            </a:r>
          </a:p>
        </p:txBody>
      </p:sp>
    </p:spTree>
    <p:extLst>
      <p:ext uri="{BB962C8B-B14F-4D97-AF65-F5344CB8AC3E}">
        <p14:creationId xmlns:p14="http://schemas.microsoft.com/office/powerpoint/2010/main" val="1244409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491590" y="2312665"/>
            <a:ext cx="7135915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38430" font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成立于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年，致力于打造全球领先的磁光电融合架构的创新型产品，拥有二十多项大数据技术关键产品光存储服务器知识产权及专利，填补了国家在大数据领域光存储服务器技术的多项空白。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年被认定为国家高新技术企业，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年正式加入国际光盘归档协会</a:t>
            </a:r>
            <a:endParaRPr lang="en-US" altLang="zh-CN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138430" font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月，服务包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现金投资，持股比例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，现在企业估值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亿元。</a:t>
            </a:r>
          </a:p>
        </p:txBody>
      </p:sp>
      <p:pic>
        <p:nvPicPr>
          <p:cNvPr id="3" name="图片 2" descr="logo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0" y="1368008"/>
            <a:ext cx="2124607" cy="361269"/>
          </a:xfrm>
          <a:prstGeom prst="rect">
            <a:avLst/>
          </a:prstGeom>
        </p:spPr>
      </p:pic>
      <p:pic>
        <p:nvPicPr>
          <p:cNvPr id="37" name="图片 36" descr="tim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15" y="854141"/>
            <a:ext cx="3346952" cy="313776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070012" y="1328859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英特尔投资企业</a:t>
            </a:r>
            <a:endParaRPr lang="zh-CN" altLang="en-US" sz="2800" b="1" dirty="0">
              <a:solidFill>
                <a:srgbClr val="4472C4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-1" y="285731"/>
            <a:ext cx="4635795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94128" y="257699"/>
            <a:ext cx="4083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明星项目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中科开迪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79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698515" y="1350432"/>
            <a:ext cx="5266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38430" font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可穿戴运动技术的先驱，通过创新性的多传感器，高速的全身运动分析器来革新体育训练。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何利民博士，连续创业者和数学天才；首席技术官和研发部副总裁约瑟夫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陈达尼博士，拥有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46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项美国专利</a:t>
            </a:r>
          </a:p>
        </p:txBody>
      </p:sp>
      <p:pic>
        <p:nvPicPr>
          <p:cNvPr id="31" name="图片 30" descr="入孵企业_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9" y="3046950"/>
            <a:ext cx="2898812" cy="1103419"/>
          </a:xfrm>
          <a:prstGeom prst="rect">
            <a:avLst/>
          </a:prstGeom>
        </p:spPr>
      </p:pic>
      <p:pic>
        <p:nvPicPr>
          <p:cNvPr id="2" name="图片 1" descr="7b0a07265dc217b283e8c0b92c8fb1d0_origina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57" y="4177617"/>
            <a:ext cx="4806942" cy="2286660"/>
          </a:xfrm>
          <a:prstGeom prst="rect">
            <a:avLst/>
          </a:prstGeom>
        </p:spPr>
      </p:pic>
      <p:pic>
        <p:nvPicPr>
          <p:cNvPr id="29" name="图片 28" descr="ppt_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93402">
            <a:off x="5537074" y="1723932"/>
            <a:ext cx="6071277" cy="233510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5784616" y="4737785"/>
            <a:ext cx="62040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38430" font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月，服务包投资，投后估值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1500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万美元，持股比例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4%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，现在企业估值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亿美元。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285731"/>
            <a:ext cx="4976037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8515" y="259181"/>
            <a:ext cx="5210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明星项目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——TURINGSENSE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078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0" y="2315930"/>
            <a:ext cx="12192000" cy="2117841"/>
            <a:chOff x="0" y="2601528"/>
            <a:chExt cx="12192000" cy="2117841"/>
          </a:xfrm>
        </p:grpSpPr>
        <p:sp>
          <p:nvSpPr>
            <p:cNvPr id="5" name="平行四边形 4"/>
            <p:cNvSpPr/>
            <p:nvPr/>
          </p:nvSpPr>
          <p:spPr>
            <a:xfrm>
              <a:off x="0" y="2601528"/>
              <a:ext cx="12192000" cy="2117841"/>
            </a:xfrm>
            <a:prstGeom prst="parallelogram">
              <a:avLst>
                <a:gd name="adj" fmla="val 157"/>
              </a:avLst>
            </a:prstGeom>
            <a:solidFill>
              <a:srgbClr val="BE966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284"/>
              <a:endParaRPr lang="zh-CN" altLang="en-US" sz="2100">
                <a:solidFill>
                  <a:prstClr val="white"/>
                </a:solidFill>
              </a:endParaRPr>
            </a:p>
          </p:txBody>
        </p:sp>
        <p:sp>
          <p:nvSpPr>
            <p:cNvPr id="6" name="TextBox 4"/>
            <p:cNvSpPr txBox="1"/>
            <p:nvPr/>
          </p:nvSpPr>
          <p:spPr>
            <a:xfrm>
              <a:off x="0" y="3198783"/>
              <a:ext cx="1219200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12700" algn="ctr">
                <a:defRPr/>
              </a:pPr>
              <a:r>
                <a:rPr lang="zh-CN" altLang="en-US" sz="5400" b="1" kern="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/>
                </a:rPr>
                <a:t>智能制造行业发展状况</a:t>
              </a:r>
              <a:endParaRPr lang="en-US" altLang="zh-CN" sz="3200" b="1" kern="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999" y="212780"/>
            <a:ext cx="2123763" cy="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46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85731"/>
            <a:ext cx="4392706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3331" y="248804"/>
            <a:ext cx="401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明星项目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太若科技</a:t>
            </a:r>
          </a:p>
        </p:txBody>
      </p:sp>
      <p:sp>
        <p:nvSpPr>
          <p:cNvPr id="7" name="矩形 6"/>
          <p:cNvSpPr/>
          <p:nvPr/>
        </p:nvSpPr>
        <p:spPr>
          <a:xfrm>
            <a:off x="704851" y="2301270"/>
            <a:ext cx="3322864" cy="4042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53810" algn="just" defTabSz="1015990" fontAlgn="ctr">
              <a:lnSpc>
                <a:spcPct val="150000"/>
              </a:lnSpc>
              <a:spcBef>
                <a:spcPts val="667"/>
              </a:spcBef>
            </a:pPr>
            <a:r>
              <a:rPr lang="en-US" altLang="zh-CN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月成立，致力于 </a:t>
            </a:r>
            <a:r>
              <a:rPr lang="en-US" altLang="zh-CN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AR/MR</a:t>
            </a:r>
            <a:r>
              <a:rPr lang="zh-CN" altLang="en-US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（混合现实）设备的研发，主要制作混合现实眼镜硬件及相关算法，研发全球最轻的混合现实智能眼镜。创始团队来自 </a:t>
            </a:r>
            <a:r>
              <a:rPr lang="en-US" altLang="zh-CN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Magic leap </a:t>
            </a:r>
            <a:r>
              <a:rPr lang="zh-CN" altLang="en-US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的混合现实眼镜及相关技术研发商。同年</a:t>
            </a:r>
            <a:r>
              <a:rPr lang="en-US" altLang="zh-CN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1556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nreal</a:t>
            </a:r>
            <a:r>
              <a:rPr lang="zh-CN" altLang="en-US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完成天使轮融资，由顺为资本、洪泰基金、新松创投投资。公司已同国内前</a:t>
            </a:r>
            <a:r>
              <a:rPr lang="en-US" altLang="zh-CN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的某手机品牌及新松机器人达成战略合作，聚焦消费市场和“</a:t>
            </a:r>
            <a:r>
              <a:rPr lang="en-US" altLang="zh-CN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AR+</a:t>
            </a:r>
            <a:r>
              <a:rPr lang="zh-CN" altLang="en-US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工业”。</a:t>
            </a:r>
            <a:endParaRPr lang="en-US" altLang="zh-CN" sz="1556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66775" y="1184275"/>
            <a:ext cx="840883" cy="955192"/>
            <a:chOff x="6148389" y="6368165"/>
            <a:chExt cx="1937278" cy="2200631"/>
          </a:xfrm>
          <a:solidFill>
            <a:schemeClr val="bg1"/>
          </a:solidFill>
          <a:effectLst/>
        </p:grpSpPr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6174208" y="6368165"/>
              <a:ext cx="1911459" cy="1661016"/>
            </a:xfrm>
            <a:custGeom>
              <a:avLst/>
              <a:gdLst>
                <a:gd name="T0" fmla="*/ 6913 w 6947"/>
                <a:gd name="T1" fmla="*/ 5102 h 6041"/>
                <a:gd name="T2" fmla="*/ 6408 w 6947"/>
                <a:gd name="T3" fmla="*/ 5160 h 6041"/>
                <a:gd name="T4" fmla="*/ 5484 w 6947"/>
                <a:gd name="T5" fmla="*/ 4095 h 6041"/>
                <a:gd name="T6" fmla="*/ 5484 w 6947"/>
                <a:gd name="T7" fmla="*/ 2800 h 6041"/>
                <a:gd name="T8" fmla="*/ 5414 w 6947"/>
                <a:gd name="T9" fmla="*/ 2181 h 6041"/>
                <a:gd name="T10" fmla="*/ 2616 w 6947"/>
                <a:gd name="T11" fmla="*/ 61 h 6041"/>
                <a:gd name="T12" fmla="*/ 0 w 6947"/>
                <a:gd name="T13" fmla="*/ 2825 h 6041"/>
                <a:gd name="T14" fmla="*/ 0 w 6947"/>
                <a:gd name="T15" fmla="*/ 5044 h 6041"/>
                <a:gd name="T16" fmla="*/ 0 w 6947"/>
                <a:gd name="T17" fmla="*/ 5044 h 6041"/>
                <a:gd name="T18" fmla="*/ 1059 w 6947"/>
                <a:gd name="T19" fmla="*/ 6041 h 6041"/>
                <a:gd name="T20" fmla="*/ 2119 w 6947"/>
                <a:gd name="T21" fmla="*/ 5044 h 6041"/>
                <a:gd name="T22" fmla="*/ 2119 w 6947"/>
                <a:gd name="T23" fmla="*/ 5044 h 6041"/>
                <a:gd name="T24" fmla="*/ 2119 w 6947"/>
                <a:gd name="T25" fmla="*/ 2811 h 6041"/>
                <a:gd name="T26" fmla="*/ 2703 w 6947"/>
                <a:gd name="T27" fmla="*/ 2178 h 6041"/>
                <a:gd name="T28" fmla="*/ 3365 w 6947"/>
                <a:gd name="T29" fmla="*/ 2800 h 6041"/>
                <a:gd name="T30" fmla="*/ 3365 w 6947"/>
                <a:gd name="T31" fmla="*/ 4296 h 6041"/>
                <a:gd name="T32" fmla="*/ 5297 w 6947"/>
                <a:gd name="T33" fmla="*/ 6041 h 6041"/>
                <a:gd name="T34" fmla="*/ 6937 w 6947"/>
                <a:gd name="T35" fmla="*/ 5131 h 6041"/>
                <a:gd name="T36" fmla="*/ 6913 w 6947"/>
                <a:gd name="T37" fmla="*/ 5102 h 6041"/>
                <a:gd name="T38" fmla="*/ 865 w 6947"/>
                <a:gd name="T39" fmla="*/ 5410 h 6041"/>
                <a:gd name="T40" fmla="*/ 336 w 6947"/>
                <a:gd name="T41" fmla="*/ 5234 h 6041"/>
                <a:gd name="T42" fmla="*/ 160 w 6947"/>
                <a:gd name="T43" fmla="*/ 4705 h 6041"/>
                <a:gd name="T44" fmla="*/ 688 w 6947"/>
                <a:gd name="T45" fmla="*/ 4882 h 6041"/>
                <a:gd name="T46" fmla="*/ 865 w 6947"/>
                <a:gd name="T47" fmla="*/ 5410 h 6041"/>
                <a:gd name="T48" fmla="*/ 1783 w 6947"/>
                <a:gd name="T49" fmla="*/ 5234 h 6041"/>
                <a:gd name="T50" fmla="*/ 1254 w 6947"/>
                <a:gd name="T51" fmla="*/ 5410 h 6041"/>
                <a:gd name="T52" fmla="*/ 1430 w 6947"/>
                <a:gd name="T53" fmla="*/ 4882 h 6041"/>
                <a:gd name="T54" fmla="*/ 1959 w 6947"/>
                <a:gd name="T55" fmla="*/ 4705 h 6041"/>
                <a:gd name="T56" fmla="*/ 1783 w 6947"/>
                <a:gd name="T57" fmla="*/ 5234 h 6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47" h="6041">
                  <a:moveTo>
                    <a:pt x="6913" y="5102"/>
                  </a:moveTo>
                  <a:cubicBezTo>
                    <a:pt x="6759" y="5160"/>
                    <a:pt x="6587" y="5183"/>
                    <a:pt x="6408" y="5160"/>
                  </a:cubicBezTo>
                  <a:cubicBezTo>
                    <a:pt x="5877" y="5093"/>
                    <a:pt x="5484" y="4631"/>
                    <a:pt x="5484" y="4095"/>
                  </a:cubicBezTo>
                  <a:cubicBezTo>
                    <a:pt x="5484" y="2800"/>
                    <a:pt x="5484" y="2800"/>
                    <a:pt x="5484" y="2800"/>
                  </a:cubicBezTo>
                  <a:cubicBezTo>
                    <a:pt x="5484" y="2587"/>
                    <a:pt x="5460" y="2380"/>
                    <a:pt x="5414" y="2181"/>
                  </a:cubicBezTo>
                  <a:cubicBezTo>
                    <a:pt x="5124" y="925"/>
                    <a:pt x="3972" y="0"/>
                    <a:pt x="2616" y="61"/>
                  </a:cubicBezTo>
                  <a:cubicBezTo>
                    <a:pt x="1176" y="125"/>
                    <a:pt x="0" y="1384"/>
                    <a:pt x="0" y="2825"/>
                  </a:cubicBezTo>
                  <a:cubicBezTo>
                    <a:pt x="0" y="5044"/>
                    <a:pt x="0" y="5044"/>
                    <a:pt x="0" y="5044"/>
                  </a:cubicBezTo>
                  <a:cubicBezTo>
                    <a:pt x="0" y="5044"/>
                    <a:pt x="0" y="5044"/>
                    <a:pt x="0" y="5044"/>
                  </a:cubicBezTo>
                  <a:cubicBezTo>
                    <a:pt x="0" y="5598"/>
                    <a:pt x="495" y="6041"/>
                    <a:pt x="1059" y="6041"/>
                  </a:cubicBezTo>
                  <a:cubicBezTo>
                    <a:pt x="1623" y="6041"/>
                    <a:pt x="2119" y="5619"/>
                    <a:pt x="2119" y="5044"/>
                  </a:cubicBezTo>
                  <a:cubicBezTo>
                    <a:pt x="2119" y="5044"/>
                    <a:pt x="2119" y="5044"/>
                    <a:pt x="2119" y="5044"/>
                  </a:cubicBezTo>
                  <a:cubicBezTo>
                    <a:pt x="2119" y="2811"/>
                    <a:pt x="2119" y="2811"/>
                    <a:pt x="2119" y="2811"/>
                  </a:cubicBezTo>
                  <a:cubicBezTo>
                    <a:pt x="2119" y="2480"/>
                    <a:pt x="2372" y="2198"/>
                    <a:pt x="2703" y="2178"/>
                  </a:cubicBezTo>
                  <a:cubicBezTo>
                    <a:pt x="3065" y="2156"/>
                    <a:pt x="3365" y="2443"/>
                    <a:pt x="3365" y="2800"/>
                  </a:cubicBezTo>
                  <a:cubicBezTo>
                    <a:pt x="3365" y="4296"/>
                    <a:pt x="3365" y="4296"/>
                    <a:pt x="3365" y="4296"/>
                  </a:cubicBezTo>
                  <a:cubicBezTo>
                    <a:pt x="3365" y="5272"/>
                    <a:pt x="4231" y="6041"/>
                    <a:pt x="5297" y="6041"/>
                  </a:cubicBezTo>
                  <a:cubicBezTo>
                    <a:pt x="5989" y="6041"/>
                    <a:pt x="6596" y="5677"/>
                    <a:pt x="6937" y="5131"/>
                  </a:cubicBezTo>
                  <a:cubicBezTo>
                    <a:pt x="6947" y="5115"/>
                    <a:pt x="6931" y="5095"/>
                    <a:pt x="6913" y="5102"/>
                  </a:cubicBezTo>
                  <a:close/>
                  <a:moveTo>
                    <a:pt x="865" y="5410"/>
                  </a:moveTo>
                  <a:cubicBezTo>
                    <a:pt x="767" y="5508"/>
                    <a:pt x="531" y="5429"/>
                    <a:pt x="336" y="5234"/>
                  </a:cubicBezTo>
                  <a:cubicBezTo>
                    <a:pt x="141" y="5039"/>
                    <a:pt x="62" y="4803"/>
                    <a:pt x="160" y="4705"/>
                  </a:cubicBezTo>
                  <a:cubicBezTo>
                    <a:pt x="257" y="4608"/>
                    <a:pt x="494" y="4687"/>
                    <a:pt x="688" y="4882"/>
                  </a:cubicBezTo>
                  <a:cubicBezTo>
                    <a:pt x="883" y="5076"/>
                    <a:pt x="962" y="5313"/>
                    <a:pt x="865" y="5410"/>
                  </a:cubicBezTo>
                  <a:close/>
                  <a:moveTo>
                    <a:pt x="1783" y="5234"/>
                  </a:moveTo>
                  <a:cubicBezTo>
                    <a:pt x="1588" y="5429"/>
                    <a:pt x="1351" y="5508"/>
                    <a:pt x="1254" y="5410"/>
                  </a:cubicBezTo>
                  <a:cubicBezTo>
                    <a:pt x="1156" y="5313"/>
                    <a:pt x="1235" y="5076"/>
                    <a:pt x="1430" y="4882"/>
                  </a:cubicBezTo>
                  <a:cubicBezTo>
                    <a:pt x="1625" y="4687"/>
                    <a:pt x="1861" y="4608"/>
                    <a:pt x="1959" y="4705"/>
                  </a:cubicBezTo>
                  <a:cubicBezTo>
                    <a:pt x="2056" y="4803"/>
                    <a:pt x="1977" y="5039"/>
                    <a:pt x="1783" y="52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202986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889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Rectangle 21"/>
            <p:cNvSpPr>
              <a:spLocks noChangeArrowheads="1"/>
            </p:cNvSpPr>
            <p:nvPr/>
          </p:nvSpPr>
          <p:spPr bwMode="auto">
            <a:xfrm>
              <a:off x="8021120" y="8256387"/>
              <a:ext cx="62826" cy="6196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defTabSz="202986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889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Freeform 22"/>
            <p:cNvSpPr/>
            <p:nvPr/>
          </p:nvSpPr>
          <p:spPr bwMode="auto">
            <a:xfrm>
              <a:off x="7397163" y="8236593"/>
              <a:ext cx="62826" cy="331343"/>
            </a:xfrm>
            <a:custGeom>
              <a:avLst/>
              <a:gdLst>
                <a:gd name="T0" fmla="*/ 0 w 73"/>
                <a:gd name="T1" fmla="*/ 0 h 385"/>
                <a:gd name="T2" fmla="*/ 0 w 73"/>
                <a:gd name="T3" fmla="*/ 385 h 385"/>
                <a:gd name="T4" fmla="*/ 73 w 73"/>
                <a:gd name="T5" fmla="*/ 385 h 385"/>
                <a:gd name="T6" fmla="*/ 73 w 73"/>
                <a:gd name="T7" fmla="*/ 38 h 385"/>
                <a:gd name="T8" fmla="*/ 0 w 73"/>
                <a:gd name="T9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385">
                  <a:moveTo>
                    <a:pt x="0" y="0"/>
                  </a:moveTo>
                  <a:lnTo>
                    <a:pt x="0" y="385"/>
                  </a:lnTo>
                  <a:lnTo>
                    <a:pt x="73" y="385"/>
                  </a:lnTo>
                  <a:lnTo>
                    <a:pt x="73" y="3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202986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889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Rectangle 23"/>
            <p:cNvSpPr>
              <a:spLocks noChangeArrowheads="1"/>
            </p:cNvSpPr>
            <p:nvPr/>
          </p:nvSpPr>
          <p:spPr bwMode="auto">
            <a:xfrm>
              <a:off x="7521955" y="8505970"/>
              <a:ext cx="62826" cy="62826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defTabSz="202986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889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Freeform 24"/>
            <p:cNvSpPr/>
            <p:nvPr/>
          </p:nvSpPr>
          <p:spPr bwMode="auto">
            <a:xfrm>
              <a:off x="8021120" y="8350196"/>
              <a:ext cx="62826" cy="217740"/>
            </a:xfrm>
            <a:custGeom>
              <a:avLst/>
              <a:gdLst>
                <a:gd name="T0" fmla="*/ 0 w 73"/>
                <a:gd name="T1" fmla="*/ 0 h 253"/>
                <a:gd name="T2" fmla="*/ 0 w 73"/>
                <a:gd name="T3" fmla="*/ 0 h 253"/>
                <a:gd name="T4" fmla="*/ 0 w 73"/>
                <a:gd name="T5" fmla="*/ 253 h 253"/>
                <a:gd name="T6" fmla="*/ 73 w 73"/>
                <a:gd name="T7" fmla="*/ 253 h 253"/>
                <a:gd name="T8" fmla="*/ 73 w 73"/>
                <a:gd name="T9" fmla="*/ 0 h 253"/>
                <a:gd name="T10" fmla="*/ 0 w 73"/>
                <a:gd name="T1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253">
                  <a:moveTo>
                    <a:pt x="0" y="0"/>
                  </a:moveTo>
                  <a:lnTo>
                    <a:pt x="0" y="0"/>
                  </a:lnTo>
                  <a:lnTo>
                    <a:pt x="0" y="253"/>
                  </a:lnTo>
                  <a:lnTo>
                    <a:pt x="73" y="253"/>
                  </a:ln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202986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889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7022789" y="8256387"/>
              <a:ext cx="312408" cy="311548"/>
            </a:xfrm>
            <a:custGeom>
              <a:avLst/>
              <a:gdLst>
                <a:gd name="T0" fmla="*/ 1132 w 1134"/>
                <a:gd name="T1" fmla="*/ 505 h 1134"/>
                <a:gd name="T2" fmla="*/ 567 w 1134"/>
                <a:gd name="T3" fmla="*/ 0 h 1134"/>
                <a:gd name="T4" fmla="*/ 17 w 1134"/>
                <a:gd name="T5" fmla="*/ 425 h 1134"/>
                <a:gd name="T6" fmla="*/ 12 w 1134"/>
                <a:gd name="T7" fmla="*/ 447 h 1134"/>
                <a:gd name="T8" fmla="*/ 0 w 1134"/>
                <a:gd name="T9" fmla="*/ 558 h 1134"/>
                <a:gd name="T10" fmla="*/ 11 w 1134"/>
                <a:gd name="T11" fmla="*/ 686 h 1134"/>
                <a:gd name="T12" fmla="*/ 109 w 1134"/>
                <a:gd name="T13" fmla="*/ 902 h 1134"/>
                <a:gd name="T14" fmla="*/ 197 w 1134"/>
                <a:gd name="T15" fmla="*/ 993 h 1134"/>
                <a:gd name="T16" fmla="*/ 332 w 1134"/>
                <a:gd name="T17" fmla="*/ 1083 h 1134"/>
                <a:gd name="T18" fmla="*/ 567 w 1134"/>
                <a:gd name="T19" fmla="*/ 1134 h 1134"/>
                <a:gd name="T20" fmla="*/ 724 w 1134"/>
                <a:gd name="T21" fmla="*/ 1112 h 1134"/>
                <a:gd name="T22" fmla="*/ 890 w 1134"/>
                <a:gd name="T23" fmla="*/ 1034 h 1134"/>
                <a:gd name="T24" fmla="*/ 1134 w 1134"/>
                <a:gd name="T25" fmla="*/ 1133 h 1134"/>
                <a:gd name="T26" fmla="*/ 1134 w 1134"/>
                <a:gd name="T27" fmla="*/ 606 h 1134"/>
                <a:gd name="T28" fmla="*/ 1134 w 1134"/>
                <a:gd name="T29" fmla="*/ 553 h 1134"/>
                <a:gd name="T30" fmla="*/ 1132 w 1134"/>
                <a:gd name="T31" fmla="*/ 505 h 1134"/>
                <a:gd name="T32" fmla="*/ 567 w 1134"/>
                <a:gd name="T33" fmla="*/ 905 h 1134"/>
                <a:gd name="T34" fmla="*/ 229 w 1134"/>
                <a:gd name="T35" fmla="*/ 567 h 1134"/>
                <a:gd name="T36" fmla="*/ 567 w 1134"/>
                <a:gd name="T37" fmla="*/ 230 h 1134"/>
                <a:gd name="T38" fmla="*/ 906 w 1134"/>
                <a:gd name="T39" fmla="*/ 567 h 1134"/>
                <a:gd name="T40" fmla="*/ 567 w 1134"/>
                <a:gd name="T41" fmla="*/ 905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34" h="1134">
                  <a:moveTo>
                    <a:pt x="1132" y="505"/>
                  </a:moveTo>
                  <a:cubicBezTo>
                    <a:pt x="1101" y="221"/>
                    <a:pt x="860" y="0"/>
                    <a:pt x="567" y="0"/>
                  </a:cubicBezTo>
                  <a:cubicBezTo>
                    <a:pt x="303" y="0"/>
                    <a:pt x="81" y="181"/>
                    <a:pt x="17" y="425"/>
                  </a:cubicBezTo>
                  <a:cubicBezTo>
                    <a:pt x="16" y="429"/>
                    <a:pt x="13" y="443"/>
                    <a:pt x="12" y="447"/>
                  </a:cubicBezTo>
                  <a:cubicBezTo>
                    <a:pt x="5" y="483"/>
                    <a:pt x="1" y="520"/>
                    <a:pt x="0" y="558"/>
                  </a:cubicBezTo>
                  <a:cubicBezTo>
                    <a:pt x="0" y="604"/>
                    <a:pt x="4" y="646"/>
                    <a:pt x="11" y="686"/>
                  </a:cubicBezTo>
                  <a:cubicBezTo>
                    <a:pt x="28" y="765"/>
                    <a:pt x="62" y="839"/>
                    <a:pt x="109" y="902"/>
                  </a:cubicBezTo>
                  <a:cubicBezTo>
                    <a:pt x="134" y="934"/>
                    <a:pt x="163" y="964"/>
                    <a:pt x="197" y="993"/>
                  </a:cubicBezTo>
                  <a:cubicBezTo>
                    <a:pt x="240" y="1030"/>
                    <a:pt x="285" y="1060"/>
                    <a:pt x="332" y="1083"/>
                  </a:cubicBezTo>
                  <a:cubicBezTo>
                    <a:pt x="403" y="1116"/>
                    <a:pt x="483" y="1134"/>
                    <a:pt x="567" y="1134"/>
                  </a:cubicBezTo>
                  <a:cubicBezTo>
                    <a:pt x="622" y="1134"/>
                    <a:pt x="674" y="1127"/>
                    <a:pt x="724" y="1112"/>
                  </a:cubicBezTo>
                  <a:cubicBezTo>
                    <a:pt x="784" y="1095"/>
                    <a:pt x="840" y="1069"/>
                    <a:pt x="890" y="1034"/>
                  </a:cubicBezTo>
                  <a:cubicBezTo>
                    <a:pt x="1134" y="1133"/>
                    <a:pt x="1134" y="1133"/>
                    <a:pt x="1134" y="1133"/>
                  </a:cubicBezTo>
                  <a:cubicBezTo>
                    <a:pt x="1134" y="606"/>
                    <a:pt x="1134" y="606"/>
                    <a:pt x="1134" y="606"/>
                  </a:cubicBezTo>
                  <a:cubicBezTo>
                    <a:pt x="1134" y="553"/>
                    <a:pt x="1134" y="553"/>
                    <a:pt x="1134" y="553"/>
                  </a:cubicBezTo>
                  <a:cubicBezTo>
                    <a:pt x="1134" y="537"/>
                    <a:pt x="1134" y="521"/>
                    <a:pt x="1132" y="505"/>
                  </a:cubicBezTo>
                  <a:close/>
                  <a:moveTo>
                    <a:pt x="567" y="905"/>
                  </a:moveTo>
                  <a:cubicBezTo>
                    <a:pt x="381" y="905"/>
                    <a:pt x="229" y="754"/>
                    <a:pt x="229" y="567"/>
                  </a:cubicBezTo>
                  <a:cubicBezTo>
                    <a:pt x="229" y="381"/>
                    <a:pt x="381" y="230"/>
                    <a:pt x="567" y="230"/>
                  </a:cubicBezTo>
                  <a:cubicBezTo>
                    <a:pt x="754" y="230"/>
                    <a:pt x="906" y="381"/>
                    <a:pt x="906" y="567"/>
                  </a:cubicBezTo>
                  <a:cubicBezTo>
                    <a:pt x="906" y="754"/>
                    <a:pt x="754" y="905"/>
                    <a:pt x="567" y="9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202986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889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7647607" y="8257248"/>
              <a:ext cx="311548" cy="310688"/>
            </a:xfrm>
            <a:custGeom>
              <a:avLst/>
              <a:gdLst>
                <a:gd name="T0" fmla="*/ 1131 w 1133"/>
                <a:gd name="T1" fmla="*/ 504 h 1132"/>
                <a:gd name="T2" fmla="*/ 566 w 1133"/>
                <a:gd name="T3" fmla="*/ 0 h 1132"/>
                <a:gd name="T4" fmla="*/ 17 w 1133"/>
                <a:gd name="T5" fmla="*/ 424 h 1132"/>
                <a:gd name="T6" fmla="*/ 12 w 1133"/>
                <a:gd name="T7" fmla="*/ 445 h 1132"/>
                <a:gd name="T8" fmla="*/ 0 w 1133"/>
                <a:gd name="T9" fmla="*/ 557 h 1132"/>
                <a:gd name="T10" fmla="*/ 11 w 1133"/>
                <a:gd name="T11" fmla="*/ 684 h 1132"/>
                <a:gd name="T12" fmla="*/ 108 w 1133"/>
                <a:gd name="T13" fmla="*/ 901 h 1132"/>
                <a:gd name="T14" fmla="*/ 196 w 1133"/>
                <a:gd name="T15" fmla="*/ 991 h 1132"/>
                <a:gd name="T16" fmla="*/ 331 w 1133"/>
                <a:gd name="T17" fmla="*/ 1081 h 1132"/>
                <a:gd name="T18" fmla="*/ 566 w 1133"/>
                <a:gd name="T19" fmla="*/ 1132 h 1132"/>
                <a:gd name="T20" fmla="*/ 723 w 1133"/>
                <a:gd name="T21" fmla="*/ 1110 h 1132"/>
                <a:gd name="T22" fmla="*/ 888 w 1133"/>
                <a:gd name="T23" fmla="*/ 1032 h 1132"/>
                <a:gd name="T24" fmla="*/ 1133 w 1133"/>
                <a:gd name="T25" fmla="*/ 1132 h 1132"/>
                <a:gd name="T26" fmla="*/ 1133 w 1133"/>
                <a:gd name="T27" fmla="*/ 605 h 1132"/>
                <a:gd name="T28" fmla="*/ 1133 w 1133"/>
                <a:gd name="T29" fmla="*/ 552 h 1132"/>
                <a:gd name="T30" fmla="*/ 1131 w 1133"/>
                <a:gd name="T31" fmla="*/ 504 h 1132"/>
                <a:gd name="T32" fmla="*/ 566 w 1133"/>
                <a:gd name="T33" fmla="*/ 903 h 1132"/>
                <a:gd name="T34" fmla="*/ 228 w 1133"/>
                <a:gd name="T35" fmla="*/ 566 h 1132"/>
                <a:gd name="T36" fmla="*/ 566 w 1133"/>
                <a:gd name="T37" fmla="*/ 229 h 1132"/>
                <a:gd name="T38" fmla="*/ 904 w 1133"/>
                <a:gd name="T39" fmla="*/ 566 h 1132"/>
                <a:gd name="T40" fmla="*/ 566 w 1133"/>
                <a:gd name="T41" fmla="*/ 903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33" h="1132">
                  <a:moveTo>
                    <a:pt x="1131" y="504"/>
                  </a:moveTo>
                  <a:cubicBezTo>
                    <a:pt x="1099" y="220"/>
                    <a:pt x="859" y="0"/>
                    <a:pt x="566" y="0"/>
                  </a:cubicBezTo>
                  <a:cubicBezTo>
                    <a:pt x="302" y="0"/>
                    <a:pt x="80" y="180"/>
                    <a:pt x="17" y="424"/>
                  </a:cubicBezTo>
                  <a:cubicBezTo>
                    <a:pt x="16" y="428"/>
                    <a:pt x="12" y="442"/>
                    <a:pt x="12" y="445"/>
                  </a:cubicBezTo>
                  <a:cubicBezTo>
                    <a:pt x="4" y="481"/>
                    <a:pt x="0" y="518"/>
                    <a:pt x="0" y="557"/>
                  </a:cubicBezTo>
                  <a:cubicBezTo>
                    <a:pt x="0" y="602"/>
                    <a:pt x="4" y="645"/>
                    <a:pt x="11" y="684"/>
                  </a:cubicBezTo>
                  <a:cubicBezTo>
                    <a:pt x="28" y="764"/>
                    <a:pt x="62" y="837"/>
                    <a:pt x="108" y="901"/>
                  </a:cubicBezTo>
                  <a:cubicBezTo>
                    <a:pt x="133" y="932"/>
                    <a:pt x="162" y="962"/>
                    <a:pt x="196" y="991"/>
                  </a:cubicBezTo>
                  <a:cubicBezTo>
                    <a:pt x="239" y="1028"/>
                    <a:pt x="284" y="1058"/>
                    <a:pt x="331" y="1081"/>
                  </a:cubicBezTo>
                  <a:cubicBezTo>
                    <a:pt x="402" y="1114"/>
                    <a:pt x="482" y="1132"/>
                    <a:pt x="566" y="1132"/>
                  </a:cubicBezTo>
                  <a:cubicBezTo>
                    <a:pt x="621" y="1132"/>
                    <a:pt x="673" y="1125"/>
                    <a:pt x="723" y="1110"/>
                  </a:cubicBezTo>
                  <a:cubicBezTo>
                    <a:pt x="783" y="1093"/>
                    <a:pt x="838" y="1067"/>
                    <a:pt x="888" y="1032"/>
                  </a:cubicBezTo>
                  <a:cubicBezTo>
                    <a:pt x="1133" y="1132"/>
                    <a:pt x="1133" y="1132"/>
                    <a:pt x="1133" y="1132"/>
                  </a:cubicBezTo>
                  <a:cubicBezTo>
                    <a:pt x="1133" y="605"/>
                    <a:pt x="1133" y="605"/>
                    <a:pt x="1133" y="605"/>
                  </a:cubicBezTo>
                  <a:cubicBezTo>
                    <a:pt x="1133" y="552"/>
                    <a:pt x="1133" y="552"/>
                    <a:pt x="1133" y="552"/>
                  </a:cubicBezTo>
                  <a:cubicBezTo>
                    <a:pt x="1133" y="536"/>
                    <a:pt x="1132" y="519"/>
                    <a:pt x="1131" y="504"/>
                  </a:cubicBezTo>
                  <a:close/>
                  <a:moveTo>
                    <a:pt x="566" y="903"/>
                  </a:moveTo>
                  <a:cubicBezTo>
                    <a:pt x="380" y="903"/>
                    <a:pt x="228" y="752"/>
                    <a:pt x="228" y="566"/>
                  </a:cubicBezTo>
                  <a:cubicBezTo>
                    <a:pt x="228" y="380"/>
                    <a:pt x="380" y="229"/>
                    <a:pt x="566" y="229"/>
                  </a:cubicBezTo>
                  <a:cubicBezTo>
                    <a:pt x="753" y="229"/>
                    <a:pt x="904" y="380"/>
                    <a:pt x="904" y="566"/>
                  </a:cubicBezTo>
                  <a:cubicBezTo>
                    <a:pt x="904" y="752"/>
                    <a:pt x="753" y="903"/>
                    <a:pt x="566" y="9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202986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889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6682840" y="8257248"/>
              <a:ext cx="312408" cy="309827"/>
            </a:xfrm>
            <a:custGeom>
              <a:avLst/>
              <a:gdLst>
                <a:gd name="T0" fmla="*/ 1126 w 1135"/>
                <a:gd name="T1" fmla="*/ 665 h 1128"/>
                <a:gd name="T2" fmla="*/ 1135 w 1135"/>
                <a:gd name="T3" fmla="*/ 564 h 1128"/>
                <a:gd name="T4" fmla="*/ 1119 w 1135"/>
                <a:gd name="T5" fmla="*/ 431 h 1128"/>
                <a:gd name="T6" fmla="*/ 568 w 1135"/>
                <a:gd name="T7" fmla="*/ 0 h 1128"/>
                <a:gd name="T8" fmla="*/ 561 w 1135"/>
                <a:gd name="T9" fmla="*/ 0 h 1128"/>
                <a:gd name="T10" fmla="*/ 0 w 1135"/>
                <a:gd name="T11" fmla="*/ 564 h 1128"/>
                <a:gd name="T12" fmla="*/ 567 w 1135"/>
                <a:gd name="T13" fmla="*/ 1128 h 1128"/>
                <a:gd name="T14" fmla="*/ 568 w 1135"/>
                <a:gd name="T15" fmla="*/ 1128 h 1128"/>
                <a:gd name="T16" fmla="*/ 570 w 1135"/>
                <a:gd name="T17" fmla="*/ 1128 h 1128"/>
                <a:gd name="T18" fmla="*/ 863 w 1135"/>
                <a:gd name="T19" fmla="*/ 1046 h 1128"/>
                <a:gd name="T20" fmla="*/ 971 w 1135"/>
                <a:gd name="T21" fmla="*/ 961 h 1128"/>
                <a:gd name="T22" fmla="*/ 967 w 1135"/>
                <a:gd name="T23" fmla="*/ 958 h 1128"/>
                <a:gd name="T24" fmla="*/ 810 w 1135"/>
                <a:gd name="T25" fmla="*/ 795 h 1128"/>
                <a:gd name="T26" fmla="*/ 568 w 1135"/>
                <a:gd name="T27" fmla="*/ 898 h 1128"/>
                <a:gd name="T28" fmla="*/ 436 w 1135"/>
                <a:gd name="T29" fmla="*/ 871 h 1128"/>
                <a:gd name="T30" fmla="*/ 347 w 1135"/>
                <a:gd name="T31" fmla="*/ 816 h 1128"/>
                <a:gd name="T32" fmla="*/ 271 w 1135"/>
                <a:gd name="T33" fmla="*/ 723 h 1128"/>
                <a:gd name="T34" fmla="*/ 246 w 1135"/>
                <a:gd name="T35" fmla="*/ 665 h 1128"/>
                <a:gd name="T36" fmla="*/ 888 w 1135"/>
                <a:gd name="T37" fmla="*/ 665 h 1128"/>
                <a:gd name="T38" fmla="*/ 888 w 1135"/>
                <a:gd name="T39" fmla="*/ 665 h 1128"/>
                <a:gd name="T40" fmla="*/ 1126 w 1135"/>
                <a:gd name="T41" fmla="*/ 665 h 1128"/>
                <a:gd name="T42" fmla="*/ 568 w 1135"/>
                <a:gd name="T43" fmla="*/ 230 h 1128"/>
                <a:gd name="T44" fmla="*/ 891 w 1135"/>
                <a:gd name="T45" fmla="*/ 473 h 1128"/>
                <a:gd name="T46" fmla="*/ 244 w 1135"/>
                <a:gd name="T47" fmla="*/ 473 h 1128"/>
                <a:gd name="T48" fmla="*/ 568 w 1135"/>
                <a:gd name="T49" fmla="*/ 230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35" h="1128">
                  <a:moveTo>
                    <a:pt x="1126" y="665"/>
                  </a:moveTo>
                  <a:cubicBezTo>
                    <a:pt x="1132" y="632"/>
                    <a:pt x="1135" y="599"/>
                    <a:pt x="1135" y="564"/>
                  </a:cubicBezTo>
                  <a:cubicBezTo>
                    <a:pt x="1135" y="518"/>
                    <a:pt x="1130" y="473"/>
                    <a:pt x="1119" y="431"/>
                  </a:cubicBezTo>
                  <a:cubicBezTo>
                    <a:pt x="1059" y="183"/>
                    <a:pt x="835" y="0"/>
                    <a:pt x="568" y="0"/>
                  </a:cubicBezTo>
                  <a:cubicBezTo>
                    <a:pt x="565" y="0"/>
                    <a:pt x="563" y="0"/>
                    <a:pt x="561" y="0"/>
                  </a:cubicBezTo>
                  <a:cubicBezTo>
                    <a:pt x="251" y="4"/>
                    <a:pt x="0" y="255"/>
                    <a:pt x="0" y="564"/>
                  </a:cubicBezTo>
                  <a:cubicBezTo>
                    <a:pt x="0" y="875"/>
                    <a:pt x="254" y="1128"/>
                    <a:pt x="567" y="1128"/>
                  </a:cubicBezTo>
                  <a:cubicBezTo>
                    <a:pt x="568" y="1128"/>
                    <a:pt x="568" y="1128"/>
                    <a:pt x="568" y="1128"/>
                  </a:cubicBezTo>
                  <a:cubicBezTo>
                    <a:pt x="568" y="1128"/>
                    <a:pt x="569" y="1128"/>
                    <a:pt x="570" y="1128"/>
                  </a:cubicBezTo>
                  <a:cubicBezTo>
                    <a:pt x="677" y="1128"/>
                    <a:pt x="777" y="1098"/>
                    <a:pt x="863" y="1046"/>
                  </a:cubicBezTo>
                  <a:cubicBezTo>
                    <a:pt x="902" y="1022"/>
                    <a:pt x="939" y="993"/>
                    <a:pt x="971" y="961"/>
                  </a:cubicBezTo>
                  <a:cubicBezTo>
                    <a:pt x="967" y="958"/>
                    <a:pt x="967" y="958"/>
                    <a:pt x="967" y="958"/>
                  </a:cubicBezTo>
                  <a:cubicBezTo>
                    <a:pt x="810" y="795"/>
                    <a:pt x="810" y="795"/>
                    <a:pt x="810" y="795"/>
                  </a:cubicBezTo>
                  <a:cubicBezTo>
                    <a:pt x="749" y="858"/>
                    <a:pt x="663" y="898"/>
                    <a:pt x="568" y="898"/>
                  </a:cubicBezTo>
                  <a:cubicBezTo>
                    <a:pt x="521" y="898"/>
                    <a:pt x="476" y="888"/>
                    <a:pt x="436" y="871"/>
                  </a:cubicBezTo>
                  <a:cubicBezTo>
                    <a:pt x="404" y="859"/>
                    <a:pt x="379" y="843"/>
                    <a:pt x="347" y="816"/>
                  </a:cubicBezTo>
                  <a:cubicBezTo>
                    <a:pt x="317" y="791"/>
                    <a:pt x="291" y="760"/>
                    <a:pt x="271" y="723"/>
                  </a:cubicBezTo>
                  <a:cubicBezTo>
                    <a:pt x="261" y="705"/>
                    <a:pt x="252" y="686"/>
                    <a:pt x="246" y="665"/>
                  </a:cubicBezTo>
                  <a:cubicBezTo>
                    <a:pt x="888" y="665"/>
                    <a:pt x="888" y="665"/>
                    <a:pt x="888" y="665"/>
                  </a:cubicBezTo>
                  <a:cubicBezTo>
                    <a:pt x="888" y="665"/>
                    <a:pt x="888" y="665"/>
                    <a:pt x="888" y="665"/>
                  </a:cubicBezTo>
                  <a:cubicBezTo>
                    <a:pt x="1004" y="665"/>
                    <a:pt x="1099" y="665"/>
                    <a:pt x="1126" y="665"/>
                  </a:cubicBezTo>
                  <a:close/>
                  <a:moveTo>
                    <a:pt x="568" y="230"/>
                  </a:moveTo>
                  <a:cubicBezTo>
                    <a:pt x="722" y="230"/>
                    <a:pt x="851" y="333"/>
                    <a:pt x="891" y="473"/>
                  </a:cubicBezTo>
                  <a:cubicBezTo>
                    <a:pt x="244" y="473"/>
                    <a:pt x="244" y="473"/>
                    <a:pt x="244" y="473"/>
                  </a:cubicBezTo>
                  <a:cubicBezTo>
                    <a:pt x="284" y="333"/>
                    <a:pt x="414" y="230"/>
                    <a:pt x="568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202986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889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Freeform 28"/>
            <p:cNvSpPr/>
            <p:nvPr/>
          </p:nvSpPr>
          <p:spPr bwMode="auto">
            <a:xfrm>
              <a:off x="6499526" y="8257248"/>
              <a:ext cx="148889" cy="309827"/>
            </a:xfrm>
            <a:custGeom>
              <a:avLst/>
              <a:gdLst>
                <a:gd name="T0" fmla="*/ 481 w 541"/>
                <a:gd name="T1" fmla="*/ 0 h 1127"/>
                <a:gd name="T2" fmla="*/ 463 w 541"/>
                <a:gd name="T3" fmla="*/ 0 h 1127"/>
                <a:gd name="T4" fmla="*/ 0 w 541"/>
                <a:gd name="T5" fmla="*/ 473 h 1127"/>
                <a:gd name="T6" fmla="*/ 0 w 541"/>
                <a:gd name="T7" fmla="*/ 1127 h 1127"/>
                <a:gd name="T8" fmla="*/ 266 w 541"/>
                <a:gd name="T9" fmla="*/ 1127 h 1127"/>
                <a:gd name="T10" fmla="*/ 266 w 541"/>
                <a:gd name="T11" fmla="*/ 898 h 1127"/>
                <a:gd name="T12" fmla="*/ 266 w 541"/>
                <a:gd name="T13" fmla="*/ 484 h 1127"/>
                <a:gd name="T14" fmla="*/ 292 w 541"/>
                <a:gd name="T15" fmla="*/ 379 h 1127"/>
                <a:gd name="T16" fmla="*/ 382 w 541"/>
                <a:gd name="T17" fmla="*/ 289 h 1127"/>
                <a:gd name="T18" fmla="*/ 473 w 541"/>
                <a:gd name="T19" fmla="*/ 268 h 1127"/>
                <a:gd name="T20" fmla="*/ 541 w 541"/>
                <a:gd name="T21" fmla="*/ 268 h 1127"/>
                <a:gd name="T22" fmla="*/ 541 w 541"/>
                <a:gd name="T23" fmla="*/ 4 h 1127"/>
                <a:gd name="T24" fmla="*/ 481 w 541"/>
                <a:gd name="T25" fmla="*/ 0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1" h="1127">
                  <a:moveTo>
                    <a:pt x="481" y="0"/>
                  </a:moveTo>
                  <a:cubicBezTo>
                    <a:pt x="480" y="0"/>
                    <a:pt x="464" y="0"/>
                    <a:pt x="463" y="0"/>
                  </a:cubicBezTo>
                  <a:cubicBezTo>
                    <a:pt x="204" y="0"/>
                    <a:pt x="0" y="216"/>
                    <a:pt x="0" y="473"/>
                  </a:cubicBezTo>
                  <a:cubicBezTo>
                    <a:pt x="0" y="480"/>
                    <a:pt x="0" y="1127"/>
                    <a:pt x="0" y="1127"/>
                  </a:cubicBezTo>
                  <a:cubicBezTo>
                    <a:pt x="266" y="1127"/>
                    <a:pt x="266" y="1127"/>
                    <a:pt x="266" y="1127"/>
                  </a:cubicBezTo>
                  <a:cubicBezTo>
                    <a:pt x="266" y="898"/>
                    <a:pt x="266" y="898"/>
                    <a:pt x="266" y="898"/>
                  </a:cubicBezTo>
                  <a:cubicBezTo>
                    <a:pt x="266" y="484"/>
                    <a:pt x="266" y="484"/>
                    <a:pt x="266" y="484"/>
                  </a:cubicBezTo>
                  <a:cubicBezTo>
                    <a:pt x="266" y="444"/>
                    <a:pt x="274" y="410"/>
                    <a:pt x="292" y="379"/>
                  </a:cubicBezTo>
                  <a:cubicBezTo>
                    <a:pt x="315" y="339"/>
                    <a:pt x="340" y="309"/>
                    <a:pt x="382" y="289"/>
                  </a:cubicBezTo>
                  <a:cubicBezTo>
                    <a:pt x="417" y="272"/>
                    <a:pt x="435" y="270"/>
                    <a:pt x="473" y="268"/>
                  </a:cubicBezTo>
                  <a:cubicBezTo>
                    <a:pt x="497" y="267"/>
                    <a:pt x="499" y="268"/>
                    <a:pt x="541" y="268"/>
                  </a:cubicBezTo>
                  <a:cubicBezTo>
                    <a:pt x="541" y="4"/>
                    <a:pt x="541" y="4"/>
                    <a:pt x="541" y="4"/>
                  </a:cubicBezTo>
                  <a:cubicBezTo>
                    <a:pt x="519" y="1"/>
                    <a:pt x="493" y="0"/>
                    <a:pt x="4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202986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889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Freeform 29"/>
            <p:cNvSpPr/>
            <p:nvPr/>
          </p:nvSpPr>
          <p:spPr bwMode="auto">
            <a:xfrm>
              <a:off x="6148389" y="8257248"/>
              <a:ext cx="280565" cy="311548"/>
            </a:xfrm>
            <a:custGeom>
              <a:avLst/>
              <a:gdLst>
                <a:gd name="T0" fmla="*/ 807 w 1021"/>
                <a:gd name="T1" fmla="*/ 88 h 1132"/>
                <a:gd name="T2" fmla="*/ 676 w 1021"/>
                <a:gd name="T3" fmla="*/ 22 h 1132"/>
                <a:gd name="T4" fmla="*/ 548 w 1021"/>
                <a:gd name="T5" fmla="*/ 1 h 1132"/>
                <a:gd name="T6" fmla="*/ 510 w 1021"/>
                <a:gd name="T7" fmla="*/ 0 h 1132"/>
                <a:gd name="T8" fmla="*/ 472 w 1021"/>
                <a:gd name="T9" fmla="*/ 1 h 1132"/>
                <a:gd name="T10" fmla="*/ 345 w 1021"/>
                <a:gd name="T11" fmla="*/ 22 h 1132"/>
                <a:gd name="T12" fmla="*/ 214 w 1021"/>
                <a:gd name="T13" fmla="*/ 88 h 1132"/>
                <a:gd name="T14" fmla="*/ 51 w 1021"/>
                <a:gd name="T15" fmla="*/ 266 h 1132"/>
                <a:gd name="T16" fmla="*/ 0 w 1021"/>
                <a:gd name="T17" fmla="*/ 511 h 1132"/>
                <a:gd name="T18" fmla="*/ 0 w 1021"/>
                <a:gd name="T19" fmla="*/ 1131 h 1132"/>
                <a:gd name="T20" fmla="*/ 262 w 1021"/>
                <a:gd name="T21" fmla="*/ 1132 h 1132"/>
                <a:gd name="T22" fmla="*/ 262 w 1021"/>
                <a:gd name="T23" fmla="*/ 487 h 1132"/>
                <a:gd name="T24" fmla="*/ 363 w 1021"/>
                <a:gd name="T25" fmla="*/ 300 h 1132"/>
                <a:gd name="T26" fmla="*/ 446 w 1021"/>
                <a:gd name="T27" fmla="*/ 259 h 1132"/>
                <a:gd name="T28" fmla="*/ 510 w 1021"/>
                <a:gd name="T29" fmla="*/ 250 h 1132"/>
                <a:gd name="T30" fmla="*/ 575 w 1021"/>
                <a:gd name="T31" fmla="*/ 259 h 1132"/>
                <a:gd name="T32" fmla="*/ 658 w 1021"/>
                <a:gd name="T33" fmla="*/ 300 h 1132"/>
                <a:gd name="T34" fmla="*/ 759 w 1021"/>
                <a:gd name="T35" fmla="*/ 487 h 1132"/>
                <a:gd name="T36" fmla="*/ 759 w 1021"/>
                <a:gd name="T37" fmla="*/ 1132 h 1132"/>
                <a:gd name="T38" fmla="*/ 1021 w 1021"/>
                <a:gd name="T39" fmla="*/ 1131 h 1132"/>
                <a:gd name="T40" fmla="*/ 1021 w 1021"/>
                <a:gd name="T41" fmla="*/ 511 h 1132"/>
                <a:gd name="T42" fmla="*/ 970 w 1021"/>
                <a:gd name="T43" fmla="*/ 266 h 1132"/>
                <a:gd name="T44" fmla="*/ 807 w 1021"/>
                <a:gd name="T45" fmla="*/ 88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1" h="1132">
                  <a:moveTo>
                    <a:pt x="807" y="88"/>
                  </a:moveTo>
                  <a:cubicBezTo>
                    <a:pt x="760" y="58"/>
                    <a:pt x="716" y="36"/>
                    <a:pt x="676" y="22"/>
                  </a:cubicBezTo>
                  <a:cubicBezTo>
                    <a:pt x="635" y="8"/>
                    <a:pt x="593" y="1"/>
                    <a:pt x="548" y="1"/>
                  </a:cubicBezTo>
                  <a:cubicBezTo>
                    <a:pt x="536" y="1"/>
                    <a:pt x="532" y="0"/>
                    <a:pt x="510" y="0"/>
                  </a:cubicBezTo>
                  <a:cubicBezTo>
                    <a:pt x="488" y="0"/>
                    <a:pt x="485" y="1"/>
                    <a:pt x="472" y="1"/>
                  </a:cubicBezTo>
                  <a:cubicBezTo>
                    <a:pt x="428" y="1"/>
                    <a:pt x="386" y="8"/>
                    <a:pt x="345" y="22"/>
                  </a:cubicBezTo>
                  <a:cubicBezTo>
                    <a:pt x="305" y="36"/>
                    <a:pt x="261" y="58"/>
                    <a:pt x="214" y="88"/>
                  </a:cubicBezTo>
                  <a:cubicBezTo>
                    <a:pt x="139" y="137"/>
                    <a:pt x="85" y="197"/>
                    <a:pt x="51" y="266"/>
                  </a:cubicBezTo>
                  <a:cubicBezTo>
                    <a:pt x="17" y="336"/>
                    <a:pt x="0" y="417"/>
                    <a:pt x="0" y="511"/>
                  </a:cubicBezTo>
                  <a:cubicBezTo>
                    <a:pt x="0" y="1131"/>
                    <a:pt x="0" y="1131"/>
                    <a:pt x="0" y="1131"/>
                  </a:cubicBezTo>
                  <a:cubicBezTo>
                    <a:pt x="262" y="1132"/>
                    <a:pt x="262" y="1132"/>
                    <a:pt x="262" y="1132"/>
                  </a:cubicBezTo>
                  <a:cubicBezTo>
                    <a:pt x="262" y="487"/>
                    <a:pt x="262" y="487"/>
                    <a:pt x="262" y="487"/>
                  </a:cubicBezTo>
                  <a:cubicBezTo>
                    <a:pt x="262" y="411"/>
                    <a:pt x="296" y="348"/>
                    <a:pt x="363" y="300"/>
                  </a:cubicBezTo>
                  <a:cubicBezTo>
                    <a:pt x="390" y="280"/>
                    <a:pt x="417" y="267"/>
                    <a:pt x="446" y="259"/>
                  </a:cubicBezTo>
                  <a:cubicBezTo>
                    <a:pt x="446" y="259"/>
                    <a:pt x="475" y="251"/>
                    <a:pt x="510" y="250"/>
                  </a:cubicBezTo>
                  <a:cubicBezTo>
                    <a:pt x="543" y="251"/>
                    <a:pt x="575" y="259"/>
                    <a:pt x="575" y="259"/>
                  </a:cubicBezTo>
                  <a:cubicBezTo>
                    <a:pt x="603" y="267"/>
                    <a:pt x="631" y="280"/>
                    <a:pt x="658" y="300"/>
                  </a:cubicBezTo>
                  <a:cubicBezTo>
                    <a:pt x="725" y="348"/>
                    <a:pt x="759" y="411"/>
                    <a:pt x="759" y="487"/>
                  </a:cubicBezTo>
                  <a:cubicBezTo>
                    <a:pt x="759" y="1132"/>
                    <a:pt x="759" y="1132"/>
                    <a:pt x="759" y="1132"/>
                  </a:cubicBezTo>
                  <a:cubicBezTo>
                    <a:pt x="1021" y="1131"/>
                    <a:pt x="1021" y="1131"/>
                    <a:pt x="1021" y="1131"/>
                  </a:cubicBezTo>
                  <a:cubicBezTo>
                    <a:pt x="1021" y="511"/>
                    <a:pt x="1021" y="511"/>
                    <a:pt x="1021" y="511"/>
                  </a:cubicBezTo>
                  <a:cubicBezTo>
                    <a:pt x="1021" y="417"/>
                    <a:pt x="1004" y="336"/>
                    <a:pt x="970" y="266"/>
                  </a:cubicBezTo>
                  <a:cubicBezTo>
                    <a:pt x="936" y="197"/>
                    <a:pt x="882" y="137"/>
                    <a:pt x="807" y="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202986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889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512" y="1162147"/>
            <a:ext cx="2079434" cy="11702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56"/>
          <p:cNvGrpSpPr>
            <a:grpSpLocks/>
          </p:cNvGrpSpPr>
          <p:nvPr/>
        </p:nvGrpSpPr>
        <p:grpSpPr bwMode="auto">
          <a:xfrm>
            <a:off x="9115369" y="1184275"/>
            <a:ext cx="2075848" cy="1171105"/>
            <a:chOff x="2993" y="1632"/>
            <a:chExt cx="4264" cy="2405"/>
          </a:xfrm>
        </p:grpSpPr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3" y="1632"/>
              <a:ext cx="4264" cy="2405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E29A861-9983-4929-BC1D-F8106DBFA9D7}"/>
                </a:ext>
              </a:extLst>
            </p:cNvPr>
            <p:cNvSpPr/>
            <p:nvPr/>
          </p:nvSpPr>
          <p:spPr>
            <a:xfrm>
              <a:off x="3291" y="1773"/>
              <a:ext cx="3839" cy="2263"/>
            </a:xfrm>
            <a:prstGeom prst="rect">
              <a:avLst/>
            </a:prstGeom>
            <a:noFill/>
            <a:ln w="12700" cap="flat" cmpd="sng" algn="ctr">
              <a:solidFill>
                <a:srgbClr val="C5304A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262626"/>
                </a:solidFill>
                <a:latin typeface="Calibri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4820009" y="68832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先进技术</a:t>
            </a:r>
          </a:p>
        </p:txBody>
      </p: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513" y="2811842"/>
            <a:ext cx="2079434" cy="116091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Content Placeholder 3"/>
          <p:cNvPicPr>
            <a:picLocks noGrp="1"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 bwMode="auto">
          <a:xfrm>
            <a:off x="9115369" y="2828851"/>
            <a:ext cx="2075848" cy="116792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组合 30"/>
          <p:cNvGrpSpPr/>
          <p:nvPr/>
        </p:nvGrpSpPr>
        <p:grpSpPr>
          <a:xfrm>
            <a:off x="5618311" y="2387434"/>
            <a:ext cx="1059836" cy="369332"/>
            <a:chOff x="6779701" y="5412631"/>
            <a:chExt cx="2567329" cy="894663"/>
          </a:xfrm>
        </p:grpSpPr>
        <p:grpSp>
          <p:nvGrpSpPr>
            <p:cNvPr id="27" name="Group 4">
              <a:extLst>
                <a:ext uri="{FF2B5EF4-FFF2-40B4-BE49-F238E27FC236}">
                  <a16:creationId xmlns:a16="http://schemas.microsoft.com/office/drawing/2014/main" id="{DD0A71F1-5125-472F-AC65-601CBDACF28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779701" y="5532332"/>
              <a:ext cx="2567329" cy="670121"/>
              <a:chOff x="4588" y="1426"/>
              <a:chExt cx="7578" cy="197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AutoShape 3">
                <a:extLst>
                  <a:ext uri="{FF2B5EF4-FFF2-40B4-BE49-F238E27FC236}">
                    <a16:creationId xmlns:a16="http://schemas.microsoft.com/office/drawing/2014/main" id="{55F1906F-4627-4F88-8C63-1DEADA2A693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588" y="1426"/>
                <a:ext cx="7578" cy="1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826895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6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Freeform 5">
                <a:extLst>
                  <a:ext uri="{FF2B5EF4-FFF2-40B4-BE49-F238E27FC236}">
                    <a16:creationId xmlns:a16="http://schemas.microsoft.com/office/drawing/2014/main" id="{72999499-3176-4A35-B0B5-84C978443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0" y="1426"/>
                <a:ext cx="7574" cy="1980"/>
              </a:xfrm>
              <a:custGeom>
                <a:avLst/>
                <a:gdLst>
                  <a:gd name="T0" fmla="*/ 4636 w 4636"/>
                  <a:gd name="T1" fmla="*/ 605 h 1210"/>
                  <a:gd name="T2" fmla="*/ 4031 w 4636"/>
                  <a:gd name="T3" fmla="*/ 1210 h 1210"/>
                  <a:gd name="T4" fmla="*/ 671 w 4636"/>
                  <a:gd name="T5" fmla="*/ 1210 h 1210"/>
                  <a:gd name="T6" fmla="*/ 671 w 4636"/>
                  <a:gd name="T7" fmla="*/ 1207 h 1210"/>
                  <a:gd name="T8" fmla="*/ 605 w 4636"/>
                  <a:gd name="T9" fmla="*/ 1210 h 1210"/>
                  <a:gd name="T10" fmla="*/ 0 w 4636"/>
                  <a:gd name="T11" fmla="*/ 605 h 1210"/>
                  <a:gd name="T12" fmla="*/ 605 w 4636"/>
                  <a:gd name="T13" fmla="*/ 0 h 1210"/>
                  <a:gd name="T14" fmla="*/ 671 w 4636"/>
                  <a:gd name="T15" fmla="*/ 4 h 1210"/>
                  <a:gd name="T16" fmla="*/ 671 w 4636"/>
                  <a:gd name="T17" fmla="*/ 0 h 1210"/>
                  <a:gd name="T18" fmla="*/ 4031 w 4636"/>
                  <a:gd name="T19" fmla="*/ 0 h 1210"/>
                  <a:gd name="T20" fmla="*/ 4636 w 4636"/>
                  <a:gd name="T21" fmla="*/ 605 h 1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36" h="1210">
                    <a:moveTo>
                      <a:pt x="4636" y="605"/>
                    </a:moveTo>
                    <a:cubicBezTo>
                      <a:pt x="4636" y="939"/>
                      <a:pt x="4365" y="1210"/>
                      <a:pt x="4031" y="1210"/>
                    </a:cubicBezTo>
                    <a:cubicBezTo>
                      <a:pt x="671" y="1210"/>
                      <a:pt x="671" y="1210"/>
                      <a:pt x="671" y="1210"/>
                    </a:cubicBezTo>
                    <a:cubicBezTo>
                      <a:pt x="671" y="1207"/>
                      <a:pt x="671" y="1207"/>
                      <a:pt x="671" y="1207"/>
                    </a:cubicBezTo>
                    <a:cubicBezTo>
                      <a:pt x="649" y="1209"/>
                      <a:pt x="627" y="1210"/>
                      <a:pt x="605" y="1210"/>
                    </a:cubicBezTo>
                    <a:cubicBezTo>
                      <a:pt x="270" y="1210"/>
                      <a:pt x="0" y="939"/>
                      <a:pt x="0" y="605"/>
                    </a:cubicBezTo>
                    <a:cubicBezTo>
                      <a:pt x="0" y="271"/>
                      <a:pt x="270" y="0"/>
                      <a:pt x="605" y="0"/>
                    </a:cubicBezTo>
                    <a:cubicBezTo>
                      <a:pt x="627" y="0"/>
                      <a:pt x="649" y="1"/>
                      <a:pt x="671" y="4"/>
                    </a:cubicBezTo>
                    <a:cubicBezTo>
                      <a:pt x="671" y="0"/>
                      <a:pt x="671" y="0"/>
                      <a:pt x="671" y="0"/>
                    </a:cubicBezTo>
                    <a:cubicBezTo>
                      <a:pt x="4031" y="0"/>
                      <a:pt x="4031" y="0"/>
                      <a:pt x="4031" y="0"/>
                    </a:cubicBezTo>
                    <a:cubicBezTo>
                      <a:pt x="4365" y="0"/>
                      <a:pt x="4636" y="271"/>
                      <a:pt x="4636" y="605"/>
                    </a:cubicBezTo>
                    <a:close/>
                  </a:path>
                </a:pathLst>
              </a:custGeom>
              <a:solidFill>
                <a:srgbClr val="BE96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826895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6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0" name="TextBox 17"/>
            <p:cNvSpPr txBox="1">
              <a:spLocks noChangeArrowheads="1"/>
            </p:cNvSpPr>
            <p:nvPr/>
          </p:nvSpPr>
          <p:spPr bwMode="auto">
            <a:xfrm>
              <a:off x="6779871" y="5412631"/>
              <a:ext cx="2566987" cy="894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5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 sz="35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 sz="35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 sz="35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 sz="35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182689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空间定位</a:t>
              </a:r>
              <a:endParaRPr lang="id-ID" altLang="zh-CN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623375" y="2407448"/>
            <a:ext cx="1059836" cy="336695"/>
            <a:chOff x="6779701" y="5412631"/>
            <a:chExt cx="2567329" cy="815604"/>
          </a:xfrm>
        </p:grpSpPr>
        <p:grpSp>
          <p:nvGrpSpPr>
            <p:cNvPr id="33" name="Group 4">
              <a:extLst>
                <a:ext uri="{FF2B5EF4-FFF2-40B4-BE49-F238E27FC236}">
                  <a16:creationId xmlns:a16="http://schemas.microsoft.com/office/drawing/2014/main" id="{DD0A71F1-5125-472F-AC65-601CBDACF28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779701" y="5532332"/>
              <a:ext cx="2567329" cy="670121"/>
              <a:chOff x="4588" y="1426"/>
              <a:chExt cx="7578" cy="197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AutoShape 3">
                <a:extLst>
                  <a:ext uri="{FF2B5EF4-FFF2-40B4-BE49-F238E27FC236}">
                    <a16:creationId xmlns:a16="http://schemas.microsoft.com/office/drawing/2014/main" id="{55F1906F-4627-4F88-8C63-1DEADA2A693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588" y="1426"/>
                <a:ext cx="7578" cy="1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826895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6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72999499-3176-4A35-B0B5-84C978443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0" y="1426"/>
                <a:ext cx="7574" cy="1980"/>
              </a:xfrm>
              <a:custGeom>
                <a:avLst/>
                <a:gdLst>
                  <a:gd name="T0" fmla="*/ 4636 w 4636"/>
                  <a:gd name="T1" fmla="*/ 605 h 1210"/>
                  <a:gd name="T2" fmla="*/ 4031 w 4636"/>
                  <a:gd name="T3" fmla="*/ 1210 h 1210"/>
                  <a:gd name="T4" fmla="*/ 671 w 4636"/>
                  <a:gd name="T5" fmla="*/ 1210 h 1210"/>
                  <a:gd name="T6" fmla="*/ 671 w 4636"/>
                  <a:gd name="T7" fmla="*/ 1207 h 1210"/>
                  <a:gd name="T8" fmla="*/ 605 w 4636"/>
                  <a:gd name="T9" fmla="*/ 1210 h 1210"/>
                  <a:gd name="T10" fmla="*/ 0 w 4636"/>
                  <a:gd name="T11" fmla="*/ 605 h 1210"/>
                  <a:gd name="T12" fmla="*/ 605 w 4636"/>
                  <a:gd name="T13" fmla="*/ 0 h 1210"/>
                  <a:gd name="T14" fmla="*/ 671 w 4636"/>
                  <a:gd name="T15" fmla="*/ 4 h 1210"/>
                  <a:gd name="T16" fmla="*/ 671 w 4636"/>
                  <a:gd name="T17" fmla="*/ 0 h 1210"/>
                  <a:gd name="T18" fmla="*/ 4031 w 4636"/>
                  <a:gd name="T19" fmla="*/ 0 h 1210"/>
                  <a:gd name="T20" fmla="*/ 4636 w 4636"/>
                  <a:gd name="T21" fmla="*/ 605 h 1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36" h="1210">
                    <a:moveTo>
                      <a:pt x="4636" y="605"/>
                    </a:moveTo>
                    <a:cubicBezTo>
                      <a:pt x="4636" y="939"/>
                      <a:pt x="4365" y="1210"/>
                      <a:pt x="4031" y="1210"/>
                    </a:cubicBezTo>
                    <a:cubicBezTo>
                      <a:pt x="671" y="1210"/>
                      <a:pt x="671" y="1210"/>
                      <a:pt x="671" y="1210"/>
                    </a:cubicBezTo>
                    <a:cubicBezTo>
                      <a:pt x="671" y="1207"/>
                      <a:pt x="671" y="1207"/>
                      <a:pt x="671" y="1207"/>
                    </a:cubicBezTo>
                    <a:cubicBezTo>
                      <a:pt x="649" y="1209"/>
                      <a:pt x="627" y="1210"/>
                      <a:pt x="605" y="1210"/>
                    </a:cubicBezTo>
                    <a:cubicBezTo>
                      <a:pt x="270" y="1210"/>
                      <a:pt x="0" y="939"/>
                      <a:pt x="0" y="605"/>
                    </a:cubicBezTo>
                    <a:cubicBezTo>
                      <a:pt x="0" y="271"/>
                      <a:pt x="270" y="0"/>
                      <a:pt x="605" y="0"/>
                    </a:cubicBezTo>
                    <a:cubicBezTo>
                      <a:pt x="627" y="0"/>
                      <a:pt x="649" y="1"/>
                      <a:pt x="671" y="4"/>
                    </a:cubicBezTo>
                    <a:cubicBezTo>
                      <a:pt x="671" y="0"/>
                      <a:pt x="671" y="0"/>
                      <a:pt x="671" y="0"/>
                    </a:cubicBezTo>
                    <a:cubicBezTo>
                      <a:pt x="4031" y="0"/>
                      <a:pt x="4031" y="0"/>
                      <a:pt x="4031" y="0"/>
                    </a:cubicBezTo>
                    <a:cubicBezTo>
                      <a:pt x="4365" y="0"/>
                      <a:pt x="4636" y="271"/>
                      <a:pt x="4636" y="605"/>
                    </a:cubicBezTo>
                    <a:close/>
                  </a:path>
                </a:pathLst>
              </a:custGeom>
              <a:solidFill>
                <a:srgbClr val="BE96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826895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6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4" name="TextBox 17"/>
            <p:cNvSpPr txBox="1">
              <a:spLocks noChangeArrowheads="1"/>
            </p:cNvSpPr>
            <p:nvPr/>
          </p:nvSpPr>
          <p:spPr bwMode="auto">
            <a:xfrm>
              <a:off x="6779871" y="5412631"/>
              <a:ext cx="2566987" cy="815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5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 sz="35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 sz="35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 sz="35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 sz="35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182689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光学显示</a:t>
              </a:r>
              <a:endParaRPr lang="id-ID" altLang="zh-CN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618032" y="4070836"/>
            <a:ext cx="1059836" cy="336695"/>
            <a:chOff x="6779701" y="5412631"/>
            <a:chExt cx="2567329" cy="815604"/>
          </a:xfrm>
        </p:grpSpPr>
        <p:grpSp>
          <p:nvGrpSpPr>
            <p:cNvPr id="38" name="Group 4">
              <a:extLst>
                <a:ext uri="{FF2B5EF4-FFF2-40B4-BE49-F238E27FC236}">
                  <a16:creationId xmlns:a16="http://schemas.microsoft.com/office/drawing/2014/main" id="{DD0A71F1-5125-472F-AC65-601CBDACF28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779701" y="5532332"/>
              <a:ext cx="2567329" cy="670121"/>
              <a:chOff x="4588" y="1426"/>
              <a:chExt cx="7578" cy="197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AutoShape 3">
                <a:extLst>
                  <a:ext uri="{FF2B5EF4-FFF2-40B4-BE49-F238E27FC236}">
                    <a16:creationId xmlns:a16="http://schemas.microsoft.com/office/drawing/2014/main" id="{55F1906F-4627-4F88-8C63-1DEADA2A693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588" y="1426"/>
                <a:ext cx="7578" cy="1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826895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6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72999499-3176-4A35-B0B5-84C978443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0" y="1426"/>
                <a:ext cx="7574" cy="1980"/>
              </a:xfrm>
              <a:custGeom>
                <a:avLst/>
                <a:gdLst>
                  <a:gd name="T0" fmla="*/ 4636 w 4636"/>
                  <a:gd name="T1" fmla="*/ 605 h 1210"/>
                  <a:gd name="T2" fmla="*/ 4031 w 4636"/>
                  <a:gd name="T3" fmla="*/ 1210 h 1210"/>
                  <a:gd name="T4" fmla="*/ 671 w 4636"/>
                  <a:gd name="T5" fmla="*/ 1210 h 1210"/>
                  <a:gd name="T6" fmla="*/ 671 w 4636"/>
                  <a:gd name="T7" fmla="*/ 1207 h 1210"/>
                  <a:gd name="T8" fmla="*/ 605 w 4636"/>
                  <a:gd name="T9" fmla="*/ 1210 h 1210"/>
                  <a:gd name="T10" fmla="*/ 0 w 4636"/>
                  <a:gd name="T11" fmla="*/ 605 h 1210"/>
                  <a:gd name="T12" fmla="*/ 605 w 4636"/>
                  <a:gd name="T13" fmla="*/ 0 h 1210"/>
                  <a:gd name="T14" fmla="*/ 671 w 4636"/>
                  <a:gd name="T15" fmla="*/ 4 h 1210"/>
                  <a:gd name="T16" fmla="*/ 671 w 4636"/>
                  <a:gd name="T17" fmla="*/ 0 h 1210"/>
                  <a:gd name="T18" fmla="*/ 4031 w 4636"/>
                  <a:gd name="T19" fmla="*/ 0 h 1210"/>
                  <a:gd name="T20" fmla="*/ 4636 w 4636"/>
                  <a:gd name="T21" fmla="*/ 605 h 1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36" h="1210">
                    <a:moveTo>
                      <a:pt x="4636" y="605"/>
                    </a:moveTo>
                    <a:cubicBezTo>
                      <a:pt x="4636" y="939"/>
                      <a:pt x="4365" y="1210"/>
                      <a:pt x="4031" y="1210"/>
                    </a:cubicBezTo>
                    <a:cubicBezTo>
                      <a:pt x="671" y="1210"/>
                      <a:pt x="671" y="1210"/>
                      <a:pt x="671" y="1210"/>
                    </a:cubicBezTo>
                    <a:cubicBezTo>
                      <a:pt x="671" y="1207"/>
                      <a:pt x="671" y="1207"/>
                      <a:pt x="671" y="1207"/>
                    </a:cubicBezTo>
                    <a:cubicBezTo>
                      <a:pt x="649" y="1209"/>
                      <a:pt x="627" y="1210"/>
                      <a:pt x="605" y="1210"/>
                    </a:cubicBezTo>
                    <a:cubicBezTo>
                      <a:pt x="270" y="1210"/>
                      <a:pt x="0" y="939"/>
                      <a:pt x="0" y="605"/>
                    </a:cubicBezTo>
                    <a:cubicBezTo>
                      <a:pt x="0" y="271"/>
                      <a:pt x="270" y="0"/>
                      <a:pt x="605" y="0"/>
                    </a:cubicBezTo>
                    <a:cubicBezTo>
                      <a:pt x="627" y="0"/>
                      <a:pt x="649" y="1"/>
                      <a:pt x="671" y="4"/>
                    </a:cubicBezTo>
                    <a:cubicBezTo>
                      <a:pt x="671" y="0"/>
                      <a:pt x="671" y="0"/>
                      <a:pt x="671" y="0"/>
                    </a:cubicBezTo>
                    <a:cubicBezTo>
                      <a:pt x="4031" y="0"/>
                      <a:pt x="4031" y="0"/>
                      <a:pt x="4031" y="0"/>
                    </a:cubicBezTo>
                    <a:cubicBezTo>
                      <a:pt x="4365" y="0"/>
                      <a:pt x="4636" y="271"/>
                      <a:pt x="4636" y="605"/>
                    </a:cubicBezTo>
                    <a:close/>
                  </a:path>
                </a:pathLst>
              </a:custGeom>
              <a:solidFill>
                <a:srgbClr val="BE96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826895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6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9" name="TextBox 17"/>
            <p:cNvSpPr txBox="1">
              <a:spLocks noChangeArrowheads="1"/>
            </p:cNvSpPr>
            <p:nvPr/>
          </p:nvSpPr>
          <p:spPr bwMode="auto">
            <a:xfrm>
              <a:off x="6779871" y="5412631"/>
              <a:ext cx="2566987" cy="815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5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 sz="35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 sz="35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 sz="35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 sz="35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182689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交互体验</a:t>
              </a:r>
              <a:endParaRPr lang="id-ID" altLang="zh-CN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664999" y="4081479"/>
            <a:ext cx="1059836" cy="336695"/>
            <a:chOff x="6779701" y="5412631"/>
            <a:chExt cx="2567329" cy="815604"/>
          </a:xfrm>
        </p:grpSpPr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DD0A71F1-5125-472F-AC65-601CBDACF28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779701" y="5532332"/>
              <a:ext cx="2567329" cy="670121"/>
              <a:chOff x="4588" y="1426"/>
              <a:chExt cx="7578" cy="197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AutoShape 3">
                <a:extLst>
                  <a:ext uri="{FF2B5EF4-FFF2-40B4-BE49-F238E27FC236}">
                    <a16:creationId xmlns:a16="http://schemas.microsoft.com/office/drawing/2014/main" id="{55F1906F-4627-4F88-8C63-1DEADA2A693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588" y="1426"/>
                <a:ext cx="7578" cy="1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826895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6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72999499-3176-4A35-B0B5-84C978443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0" y="1426"/>
                <a:ext cx="7574" cy="1980"/>
              </a:xfrm>
              <a:custGeom>
                <a:avLst/>
                <a:gdLst>
                  <a:gd name="T0" fmla="*/ 4636 w 4636"/>
                  <a:gd name="T1" fmla="*/ 605 h 1210"/>
                  <a:gd name="T2" fmla="*/ 4031 w 4636"/>
                  <a:gd name="T3" fmla="*/ 1210 h 1210"/>
                  <a:gd name="T4" fmla="*/ 671 w 4636"/>
                  <a:gd name="T5" fmla="*/ 1210 h 1210"/>
                  <a:gd name="T6" fmla="*/ 671 w 4636"/>
                  <a:gd name="T7" fmla="*/ 1207 h 1210"/>
                  <a:gd name="T8" fmla="*/ 605 w 4636"/>
                  <a:gd name="T9" fmla="*/ 1210 h 1210"/>
                  <a:gd name="T10" fmla="*/ 0 w 4636"/>
                  <a:gd name="T11" fmla="*/ 605 h 1210"/>
                  <a:gd name="T12" fmla="*/ 605 w 4636"/>
                  <a:gd name="T13" fmla="*/ 0 h 1210"/>
                  <a:gd name="T14" fmla="*/ 671 w 4636"/>
                  <a:gd name="T15" fmla="*/ 4 h 1210"/>
                  <a:gd name="T16" fmla="*/ 671 w 4636"/>
                  <a:gd name="T17" fmla="*/ 0 h 1210"/>
                  <a:gd name="T18" fmla="*/ 4031 w 4636"/>
                  <a:gd name="T19" fmla="*/ 0 h 1210"/>
                  <a:gd name="T20" fmla="*/ 4636 w 4636"/>
                  <a:gd name="T21" fmla="*/ 605 h 1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36" h="1210">
                    <a:moveTo>
                      <a:pt x="4636" y="605"/>
                    </a:moveTo>
                    <a:cubicBezTo>
                      <a:pt x="4636" y="939"/>
                      <a:pt x="4365" y="1210"/>
                      <a:pt x="4031" y="1210"/>
                    </a:cubicBezTo>
                    <a:cubicBezTo>
                      <a:pt x="671" y="1210"/>
                      <a:pt x="671" y="1210"/>
                      <a:pt x="671" y="1210"/>
                    </a:cubicBezTo>
                    <a:cubicBezTo>
                      <a:pt x="671" y="1207"/>
                      <a:pt x="671" y="1207"/>
                      <a:pt x="671" y="1207"/>
                    </a:cubicBezTo>
                    <a:cubicBezTo>
                      <a:pt x="649" y="1209"/>
                      <a:pt x="627" y="1210"/>
                      <a:pt x="605" y="1210"/>
                    </a:cubicBezTo>
                    <a:cubicBezTo>
                      <a:pt x="270" y="1210"/>
                      <a:pt x="0" y="939"/>
                      <a:pt x="0" y="605"/>
                    </a:cubicBezTo>
                    <a:cubicBezTo>
                      <a:pt x="0" y="271"/>
                      <a:pt x="270" y="0"/>
                      <a:pt x="605" y="0"/>
                    </a:cubicBezTo>
                    <a:cubicBezTo>
                      <a:pt x="627" y="0"/>
                      <a:pt x="649" y="1"/>
                      <a:pt x="671" y="4"/>
                    </a:cubicBezTo>
                    <a:cubicBezTo>
                      <a:pt x="671" y="0"/>
                      <a:pt x="671" y="0"/>
                      <a:pt x="671" y="0"/>
                    </a:cubicBezTo>
                    <a:cubicBezTo>
                      <a:pt x="4031" y="0"/>
                      <a:pt x="4031" y="0"/>
                      <a:pt x="4031" y="0"/>
                    </a:cubicBezTo>
                    <a:cubicBezTo>
                      <a:pt x="4365" y="0"/>
                      <a:pt x="4636" y="271"/>
                      <a:pt x="4636" y="605"/>
                    </a:cubicBezTo>
                    <a:close/>
                  </a:path>
                </a:pathLst>
              </a:custGeom>
              <a:solidFill>
                <a:srgbClr val="BE96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826895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6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4" name="TextBox 17"/>
            <p:cNvSpPr txBox="1">
              <a:spLocks noChangeArrowheads="1"/>
            </p:cNvSpPr>
            <p:nvPr/>
          </p:nvSpPr>
          <p:spPr bwMode="auto">
            <a:xfrm>
              <a:off x="6779871" y="5412631"/>
              <a:ext cx="2566987" cy="815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5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 sz="35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 sz="35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 sz="35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 sz="35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182689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移动整合</a:t>
              </a:r>
              <a:endParaRPr lang="id-ID" altLang="zh-CN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4148677" y="4859533"/>
            <a:ext cx="78214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38430" font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月，服务包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现金投资，投后估值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9000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万元，持股比例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2%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，现在企业估值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亿元。</a:t>
            </a:r>
          </a:p>
        </p:txBody>
      </p:sp>
    </p:spTree>
    <p:extLst>
      <p:ext uri="{BB962C8B-B14F-4D97-AF65-F5344CB8AC3E}">
        <p14:creationId xmlns:p14="http://schemas.microsoft.com/office/powerpoint/2010/main" val="1298186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85731"/>
            <a:ext cx="4392706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3331" y="248804"/>
            <a:ext cx="401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明星项目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创视赛维</a:t>
            </a:r>
          </a:p>
        </p:txBody>
      </p:sp>
      <p:sp>
        <p:nvSpPr>
          <p:cNvPr id="8" name="object 11"/>
          <p:cNvSpPr/>
          <p:nvPr/>
        </p:nvSpPr>
        <p:spPr>
          <a:xfrm>
            <a:off x="4488052" y="2272538"/>
            <a:ext cx="528319" cy="568960"/>
          </a:xfrm>
          <a:custGeom>
            <a:avLst/>
            <a:gdLst/>
            <a:ahLst/>
            <a:cxnLst/>
            <a:rect l="l" t="t" r="r" b="b"/>
            <a:pathLst>
              <a:path w="528319" h="568960">
                <a:moveTo>
                  <a:pt x="528319" y="568960"/>
                </a:moveTo>
                <a:lnTo>
                  <a:pt x="484093" y="566228"/>
                </a:lnTo>
                <a:lnTo>
                  <a:pt x="440924" y="560031"/>
                </a:lnTo>
                <a:lnTo>
                  <a:pt x="398950" y="550512"/>
                </a:lnTo>
                <a:lnTo>
                  <a:pt x="358306" y="537812"/>
                </a:lnTo>
                <a:lnTo>
                  <a:pt x="319129" y="522073"/>
                </a:lnTo>
                <a:lnTo>
                  <a:pt x="281554" y="503436"/>
                </a:lnTo>
                <a:lnTo>
                  <a:pt x="245718" y="482043"/>
                </a:lnTo>
                <a:lnTo>
                  <a:pt x="211756" y="458037"/>
                </a:lnTo>
                <a:lnTo>
                  <a:pt x="179806" y="431558"/>
                </a:lnTo>
                <a:lnTo>
                  <a:pt x="150002" y="402748"/>
                </a:lnTo>
                <a:lnTo>
                  <a:pt x="122482" y="371750"/>
                </a:lnTo>
                <a:lnTo>
                  <a:pt x="97381" y="338704"/>
                </a:lnTo>
                <a:lnTo>
                  <a:pt x="74835" y="303754"/>
                </a:lnTo>
                <a:lnTo>
                  <a:pt x="54981" y="267039"/>
                </a:lnTo>
                <a:lnTo>
                  <a:pt x="37955" y="228703"/>
                </a:lnTo>
                <a:lnTo>
                  <a:pt x="23892" y="188886"/>
                </a:lnTo>
                <a:lnTo>
                  <a:pt x="12929" y="147731"/>
                </a:lnTo>
                <a:lnTo>
                  <a:pt x="5202" y="105379"/>
                </a:lnTo>
                <a:lnTo>
                  <a:pt x="846" y="61973"/>
                </a:lnTo>
                <a:lnTo>
                  <a:pt x="0" y="17653"/>
                </a:lnTo>
                <a:lnTo>
                  <a:pt x="126" y="11684"/>
                </a:lnTo>
                <a:lnTo>
                  <a:pt x="380" y="5842"/>
                </a:lnTo>
                <a:lnTo>
                  <a:pt x="634" y="0"/>
                </a:lnTo>
              </a:path>
            </a:pathLst>
          </a:custGeom>
          <a:ln w="28575">
            <a:solidFill>
              <a:srgbClr val="6CCAF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13"/>
          <p:cNvSpPr/>
          <p:nvPr/>
        </p:nvSpPr>
        <p:spPr>
          <a:xfrm>
            <a:off x="3846144" y="2669667"/>
            <a:ext cx="382066" cy="423291"/>
          </a:xfrm>
          <a:custGeom>
            <a:avLst/>
            <a:gdLst/>
            <a:ahLst/>
            <a:cxnLst/>
            <a:rect l="l" t="t" r="r" b="b"/>
            <a:pathLst>
              <a:path w="382066" h="423291">
                <a:moveTo>
                  <a:pt x="0" y="423291"/>
                </a:moveTo>
                <a:lnTo>
                  <a:pt x="382066" y="0"/>
                </a:lnTo>
              </a:path>
            </a:pathLst>
          </a:custGeom>
          <a:ln w="9525">
            <a:solidFill>
              <a:srgbClr val="6CCAF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5"/>
          <p:cNvSpPr/>
          <p:nvPr/>
        </p:nvSpPr>
        <p:spPr>
          <a:xfrm>
            <a:off x="6116320" y="2128520"/>
            <a:ext cx="528319" cy="568959"/>
          </a:xfrm>
          <a:custGeom>
            <a:avLst/>
            <a:gdLst/>
            <a:ahLst/>
            <a:cxnLst/>
            <a:rect l="l" t="t" r="r" b="b"/>
            <a:pathLst>
              <a:path w="528320" h="568959">
                <a:moveTo>
                  <a:pt x="528319" y="568959"/>
                </a:moveTo>
                <a:lnTo>
                  <a:pt x="484076" y="566228"/>
                </a:lnTo>
                <a:lnTo>
                  <a:pt x="440893" y="560031"/>
                </a:lnTo>
                <a:lnTo>
                  <a:pt x="398909" y="550512"/>
                </a:lnTo>
                <a:lnTo>
                  <a:pt x="358257" y="537812"/>
                </a:lnTo>
                <a:lnTo>
                  <a:pt x="319075" y="522073"/>
                </a:lnTo>
                <a:lnTo>
                  <a:pt x="281498" y="503436"/>
                </a:lnTo>
                <a:lnTo>
                  <a:pt x="245661" y="482043"/>
                </a:lnTo>
                <a:lnTo>
                  <a:pt x="211701" y="458037"/>
                </a:lnTo>
                <a:lnTo>
                  <a:pt x="179754" y="431558"/>
                </a:lnTo>
                <a:lnTo>
                  <a:pt x="149955" y="402748"/>
                </a:lnTo>
                <a:lnTo>
                  <a:pt x="122440" y="371750"/>
                </a:lnTo>
                <a:lnTo>
                  <a:pt x="97344" y="338704"/>
                </a:lnTo>
                <a:lnTo>
                  <a:pt x="74805" y="303754"/>
                </a:lnTo>
                <a:lnTo>
                  <a:pt x="54957" y="267039"/>
                </a:lnTo>
                <a:lnTo>
                  <a:pt x="37937" y="228703"/>
                </a:lnTo>
                <a:lnTo>
                  <a:pt x="23880" y="188886"/>
                </a:lnTo>
                <a:lnTo>
                  <a:pt x="12921" y="147731"/>
                </a:lnTo>
                <a:lnTo>
                  <a:pt x="5198" y="105379"/>
                </a:lnTo>
                <a:lnTo>
                  <a:pt x="846" y="61973"/>
                </a:lnTo>
                <a:lnTo>
                  <a:pt x="0" y="17652"/>
                </a:lnTo>
                <a:lnTo>
                  <a:pt x="126" y="11683"/>
                </a:lnTo>
                <a:lnTo>
                  <a:pt x="253" y="5841"/>
                </a:lnTo>
                <a:lnTo>
                  <a:pt x="634" y="0"/>
                </a:lnTo>
              </a:path>
            </a:pathLst>
          </a:custGeom>
          <a:ln w="28575">
            <a:solidFill>
              <a:srgbClr val="6CCAF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7"/>
          <p:cNvSpPr/>
          <p:nvPr/>
        </p:nvSpPr>
        <p:spPr>
          <a:xfrm>
            <a:off x="5862320" y="2669667"/>
            <a:ext cx="382143" cy="423291"/>
          </a:xfrm>
          <a:custGeom>
            <a:avLst/>
            <a:gdLst/>
            <a:ahLst/>
            <a:cxnLst/>
            <a:rect l="l" t="t" r="r" b="b"/>
            <a:pathLst>
              <a:path w="382143" h="423291">
                <a:moveTo>
                  <a:pt x="0" y="423291"/>
                </a:moveTo>
                <a:lnTo>
                  <a:pt x="382143" y="0"/>
                </a:lnTo>
              </a:path>
            </a:pathLst>
          </a:custGeom>
          <a:ln w="9525">
            <a:solidFill>
              <a:srgbClr val="6CCAF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20"/>
          <p:cNvSpPr/>
          <p:nvPr/>
        </p:nvSpPr>
        <p:spPr>
          <a:xfrm>
            <a:off x="7763383" y="2669667"/>
            <a:ext cx="382142" cy="423291"/>
          </a:xfrm>
          <a:custGeom>
            <a:avLst/>
            <a:gdLst/>
            <a:ahLst/>
            <a:cxnLst/>
            <a:rect l="l" t="t" r="r" b="b"/>
            <a:pathLst>
              <a:path w="382142" h="423291">
                <a:moveTo>
                  <a:pt x="0" y="423291"/>
                </a:moveTo>
                <a:lnTo>
                  <a:pt x="382143" y="0"/>
                </a:lnTo>
              </a:path>
            </a:pathLst>
          </a:custGeom>
          <a:ln w="9525">
            <a:solidFill>
              <a:srgbClr val="6CCAF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21"/>
          <p:cNvSpPr txBox="1"/>
          <p:nvPr/>
        </p:nvSpPr>
        <p:spPr>
          <a:xfrm>
            <a:off x="7892288" y="3000765"/>
            <a:ext cx="1567815" cy="3479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/>
            <a:r>
              <a:rPr sz="1100" b="1" dirty="0">
                <a:solidFill>
                  <a:srgbClr val="31A4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UI"/>
              </a:rPr>
              <a:t>结合时空关系，形成过人 记录，分析人员轨迹</a:t>
            </a:r>
            <a:endParaRPr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UI"/>
            </a:endParaRPr>
          </a:p>
        </p:txBody>
      </p:sp>
      <p:sp>
        <p:nvSpPr>
          <p:cNvPr id="14" name="object 24"/>
          <p:cNvSpPr/>
          <p:nvPr/>
        </p:nvSpPr>
        <p:spPr>
          <a:xfrm>
            <a:off x="9763506" y="2669667"/>
            <a:ext cx="382016" cy="423291"/>
          </a:xfrm>
          <a:custGeom>
            <a:avLst/>
            <a:gdLst/>
            <a:ahLst/>
            <a:cxnLst/>
            <a:rect l="l" t="t" r="r" b="b"/>
            <a:pathLst>
              <a:path w="382016" h="423291">
                <a:moveTo>
                  <a:pt x="0" y="423291"/>
                </a:moveTo>
                <a:lnTo>
                  <a:pt x="382016" y="0"/>
                </a:lnTo>
              </a:path>
            </a:pathLst>
          </a:custGeom>
          <a:ln w="9525">
            <a:solidFill>
              <a:srgbClr val="6CCAF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25"/>
          <p:cNvSpPr txBox="1"/>
          <p:nvPr/>
        </p:nvSpPr>
        <p:spPr>
          <a:xfrm>
            <a:off x="4049522" y="1416050"/>
            <a:ext cx="1244600" cy="1955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1200" b="1" spc="-5" dirty="0">
                <a:solidFill>
                  <a:srgbClr val="FFC000"/>
                </a:solidFill>
                <a:latin typeface="Microsoft YaHei UI"/>
                <a:cs typeface="Microsoft YaHei UI"/>
              </a:rPr>
              <a:t>动态人像卡口系统</a:t>
            </a:r>
            <a:endParaRPr sz="1200">
              <a:solidFill>
                <a:prstClr val="black"/>
              </a:solidFill>
              <a:latin typeface="Microsoft YaHei UI"/>
              <a:cs typeface="Microsoft YaHei UI"/>
            </a:endParaRPr>
          </a:p>
        </p:txBody>
      </p:sp>
      <p:sp>
        <p:nvSpPr>
          <p:cNvPr id="16" name="object 26"/>
          <p:cNvSpPr txBox="1"/>
          <p:nvPr/>
        </p:nvSpPr>
        <p:spPr>
          <a:xfrm>
            <a:off x="6041644" y="1404873"/>
            <a:ext cx="1244600" cy="1955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1200" b="1" dirty="0">
                <a:solidFill>
                  <a:srgbClr val="FFC000"/>
                </a:solidFill>
                <a:latin typeface="Microsoft YaHei UI"/>
                <a:cs typeface="Microsoft YaHei UI"/>
              </a:rPr>
              <a:t>地市级人像大数据</a:t>
            </a:r>
            <a:endParaRPr sz="1200">
              <a:solidFill>
                <a:prstClr val="black"/>
              </a:solidFill>
              <a:latin typeface="Microsoft YaHei UI"/>
              <a:cs typeface="Microsoft YaHei UI"/>
            </a:endParaRPr>
          </a:p>
        </p:txBody>
      </p:sp>
      <p:sp>
        <p:nvSpPr>
          <p:cNvPr id="17" name="object 27"/>
          <p:cNvSpPr txBox="1"/>
          <p:nvPr/>
        </p:nvSpPr>
        <p:spPr>
          <a:xfrm>
            <a:off x="7970723" y="1404873"/>
            <a:ext cx="1244600" cy="1955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1200" b="1" dirty="0">
                <a:solidFill>
                  <a:srgbClr val="FFC000"/>
                </a:solidFill>
                <a:latin typeface="Microsoft YaHei UI"/>
                <a:cs typeface="Microsoft YaHei UI"/>
              </a:rPr>
              <a:t>人像轨迹分析系统</a:t>
            </a:r>
            <a:endParaRPr sz="1200">
              <a:solidFill>
                <a:prstClr val="black"/>
              </a:solidFill>
              <a:latin typeface="Microsoft YaHei UI"/>
              <a:cs typeface="Microsoft YaHei UI"/>
            </a:endParaRPr>
          </a:p>
        </p:txBody>
      </p:sp>
      <p:sp>
        <p:nvSpPr>
          <p:cNvPr id="18" name="object 28"/>
          <p:cNvSpPr txBox="1"/>
          <p:nvPr/>
        </p:nvSpPr>
        <p:spPr>
          <a:xfrm>
            <a:off x="10115295" y="1404873"/>
            <a:ext cx="939800" cy="1955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1200" b="1" dirty="0">
                <a:solidFill>
                  <a:srgbClr val="FFC000"/>
                </a:solidFill>
                <a:latin typeface="Microsoft YaHei UI"/>
                <a:cs typeface="Microsoft YaHei UI"/>
              </a:rPr>
              <a:t>人口管理平台</a:t>
            </a:r>
            <a:endParaRPr sz="1200">
              <a:solidFill>
                <a:prstClr val="black"/>
              </a:solidFill>
              <a:latin typeface="Microsoft YaHei UI"/>
              <a:cs typeface="Microsoft YaHei UI"/>
            </a:endParaRPr>
          </a:p>
        </p:txBody>
      </p:sp>
      <p:sp>
        <p:nvSpPr>
          <p:cNvPr id="19" name="object 32"/>
          <p:cNvSpPr/>
          <p:nvPr/>
        </p:nvSpPr>
        <p:spPr>
          <a:xfrm>
            <a:off x="3733037" y="1530095"/>
            <a:ext cx="2118360" cy="1706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33"/>
          <p:cNvSpPr/>
          <p:nvPr/>
        </p:nvSpPr>
        <p:spPr>
          <a:xfrm>
            <a:off x="3928249" y="1724825"/>
            <a:ext cx="1529969" cy="11195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34"/>
          <p:cNvSpPr/>
          <p:nvPr/>
        </p:nvSpPr>
        <p:spPr>
          <a:xfrm>
            <a:off x="5749289" y="1530095"/>
            <a:ext cx="2118360" cy="1706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35"/>
          <p:cNvSpPr/>
          <p:nvPr/>
        </p:nvSpPr>
        <p:spPr>
          <a:xfrm>
            <a:off x="5944489" y="1724825"/>
            <a:ext cx="1529968" cy="11195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36"/>
          <p:cNvSpPr/>
          <p:nvPr/>
        </p:nvSpPr>
        <p:spPr>
          <a:xfrm>
            <a:off x="7678673" y="1530095"/>
            <a:ext cx="2118360" cy="1706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37"/>
          <p:cNvSpPr/>
          <p:nvPr/>
        </p:nvSpPr>
        <p:spPr>
          <a:xfrm>
            <a:off x="7873491" y="1724825"/>
            <a:ext cx="1529968" cy="11195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38"/>
          <p:cNvSpPr/>
          <p:nvPr/>
        </p:nvSpPr>
        <p:spPr>
          <a:xfrm>
            <a:off x="9633966" y="1530095"/>
            <a:ext cx="2118360" cy="1706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39"/>
          <p:cNvSpPr/>
          <p:nvPr/>
        </p:nvSpPr>
        <p:spPr>
          <a:xfrm>
            <a:off x="9829545" y="1724825"/>
            <a:ext cx="1529969" cy="11195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989935" y="3000765"/>
            <a:ext cx="1762021" cy="2616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/>
            <a:r>
              <a:rPr lang="zh-CN" altLang="en-US" sz="1100" b="1" dirty="0">
                <a:solidFill>
                  <a:srgbClr val="31A4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UI"/>
              </a:rPr>
              <a:t>动态人像布控，实时预警</a:t>
            </a:r>
          </a:p>
        </p:txBody>
      </p:sp>
      <p:sp>
        <p:nvSpPr>
          <p:cNvPr id="28" name="矩形 27"/>
          <p:cNvSpPr/>
          <p:nvPr/>
        </p:nvSpPr>
        <p:spPr>
          <a:xfrm>
            <a:off x="3846144" y="823664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rgbClr val="FFC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核心系统</a:t>
            </a:r>
            <a:r>
              <a:rPr lang="en-US" altLang="zh-CN" sz="1600" b="1" dirty="0">
                <a:solidFill>
                  <a:srgbClr val="FFC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</a:t>
            </a:r>
            <a:r>
              <a:rPr lang="zh-CN" altLang="en-US" sz="1600" b="1" dirty="0">
                <a:solidFill>
                  <a:srgbClr val="FFC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平台</a:t>
            </a:r>
            <a:endParaRPr lang="zh-CN" altLang="en-US" sz="160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980047" y="3000765"/>
            <a:ext cx="1728534" cy="4308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/>
            <a:r>
              <a:rPr lang="zh-CN" altLang="en-US" sz="1100" b="1" dirty="0">
                <a:solidFill>
                  <a:srgbClr val="31A4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UI"/>
              </a:rPr>
              <a:t>对接全市人像卡口系统，</a:t>
            </a:r>
          </a:p>
          <a:p>
            <a:pPr marL="12700" marR="12700"/>
            <a:r>
              <a:rPr lang="zh-CN" altLang="en-US" sz="1100" b="1" dirty="0">
                <a:solidFill>
                  <a:srgbClr val="31A4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UI"/>
              </a:rPr>
              <a:t>人像大数据分析</a:t>
            </a:r>
          </a:p>
        </p:txBody>
      </p:sp>
      <p:sp>
        <p:nvSpPr>
          <p:cNvPr id="30" name="矩形 29"/>
          <p:cNvSpPr/>
          <p:nvPr/>
        </p:nvSpPr>
        <p:spPr>
          <a:xfrm>
            <a:off x="9909809" y="3000764"/>
            <a:ext cx="1714500" cy="4308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/>
            <a:r>
              <a:rPr lang="zh-CN" altLang="en-US" sz="1100" b="1" dirty="0">
                <a:solidFill>
                  <a:srgbClr val="31A4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UI"/>
              </a:rPr>
              <a:t>汇聚人证合一数据，统一</a:t>
            </a:r>
          </a:p>
          <a:p>
            <a:pPr marL="12700" marR="12700"/>
            <a:r>
              <a:rPr lang="zh-CN" altLang="en-US" sz="1100" b="1" dirty="0">
                <a:solidFill>
                  <a:srgbClr val="31A4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UI"/>
              </a:rPr>
              <a:t>后台管理</a:t>
            </a:r>
          </a:p>
        </p:txBody>
      </p:sp>
      <p:sp>
        <p:nvSpPr>
          <p:cNvPr id="31" name="矩形 30"/>
          <p:cNvSpPr/>
          <p:nvPr/>
        </p:nvSpPr>
        <p:spPr>
          <a:xfrm>
            <a:off x="3702110" y="3329914"/>
            <a:ext cx="20358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支持百万级人脸数据库，实时检索，快速比对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百万分之一的误识别率下，正确识别率</a:t>
            </a:r>
            <a:r>
              <a:rPr lang="en-US" altLang="zh-CN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</a:p>
        </p:txBody>
      </p:sp>
      <p:sp>
        <p:nvSpPr>
          <p:cNvPr id="32" name="矩形 31"/>
          <p:cNvSpPr/>
          <p:nvPr/>
        </p:nvSpPr>
        <p:spPr>
          <a:xfrm>
            <a:off x="5762648" y="3348745"/>
            <a:ext cx="185769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zh-CN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亿抓拍库，</a:t>
            </a:r>
            <a:r>
              <a:rPr lang="en-US" altLang="zh-CN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秒返回结果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落脚点分析、同行人分析、轨迹分析</a:t>
            </a:r>
          </a:p>
        </p:txBody>
      </p:sp>
      <p:sp>
        <p:nvSpPr>
          <p:cNvPr id="33" name="矩形 32"/>
          <p:cNvSpPr/>
          <p:nvPr/>
        </p:nvSpPr>
        <p:spPr>
          <a:xfrm>
            <a:off x="7763383" y="3348745"/>
            <a:ext cx="1790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</a:t>
            </a:r>
            <a:r>
              <a:rPr lang="en-US" altLang="zh-CN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系统，形成行人轨迹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陌生人出入，昼伏夜出，首次入城，辅助研判</a:t>
            </a:r>
          </a:p>
        </p:txBody>
      </p:sp>
      <p:sp>
        <p:nvSpPr>
          <p:cNvPr id="34" name="矩形 33"/>
          <p:cNvSpPr/>
          <p:nvPr/>
        </p:nvSpPr>
        <p:spPr>
          <a:xfrm>
            <a:off x="9692551" y="3329914"/>
            <a:ext cx="1956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秒级返回比对结果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广泛用于治安场所，网吧、旅馆、柜台等，改变过去只能依靠人工核对的工作方式</a:t>
            </a:r>
          </a:p>
        </p:txBody>
      </p:sp>
      <p:sp>
        <p:nvSpPr>
          <p:cNvPr id="44" name="矩形 43"/>
          <p:cNvSpPr/>
          <p:nvPr/>
        </p:nvSpPr>
        <p:spPr>
          <a:xfrm>
            <a:off x="449116" y="1860837"/>
            <a:ext cx="3044403" cy="3683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53810" algn="just" defTabSz="1015990" fontAlgn="ctr">
              <a:lnSpc>
                <a:spcPct val="150000"/>
              </a:lnSpc>
              <a:spcBef>
                <a:spcPts val="667"/>
              </a:spcBef>
            </a:pPr>
            <a:r>
              <a:rPr lang="zh-CN" altLang="en-US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成立于</a:t>
            </a:r>
            <a:r>
              <a:rPr lang="en-US" altLang="zh-CN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公司深耕智能安防，成为新一代智能视频大数据平台和数据运营服务提供商，基于业界领先的深度学习人脸识别技术，可对静态人像库、动态视频流中的人脸进行精准识别，整合人脸跟踪与捕获、实时布控、大规模人脸检索与比对等能力，提供完整易用的系统化解决方案。</a:t>
            </a:r>
            <a:endParaRPr lang="en-US" altLang="zh-CN" sz="1556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50" y="1013280"/>
            <a:ext cx="2213620" cy="847557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3702110" y="4572454"/>
            <a:ext cx="78214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38430" font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月，服务包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现金投资，投后估值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万元，持股比例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3%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，企业估值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亿元。</a:t>
            </a:r>
          </a:p>
        </p:txBody>
      </p:sp>
    </p:spTree>
    <p:extLst>
      <p:ext uri="{BB962C8B-B14F-4D97-AF65-F5344CB8AC3E}">
        <p14:creationId xmlns:p14="http://schemas.microsoft.com/office/powerpoint/2010/main" val="145499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85731"/>
            <a:ext cx="4392706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3331" y="248804"/>
            <a:ext cx="401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明星项目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超嗨购物车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48" y="1090612"/>
            <a:ext cx="2754610" cy="56673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19048" y="1862406"/>
            <a:ext cx="2952852" cy="4042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53810" algn="just" defTabSz="1015990" fontAlgn="ctr">
              <a:lnSpc>
                <a:spcPct val="150000"/>
              </a:lnSpc>
              <a:spcBef>
                <a:spcPts val="667"/>
              </a:spcBef>
            </a:pPr>
            <a:r>
              <a:rPr lang="zh-CN" altLang="en-US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成立于</a:t>
            </a:r>
            <a:r>
              <a:rPr lang="en-US" altLang="zh-CN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年，以互联网</a:t>
            </a:r>
            <a:r>
              <a:rPr lang="en-US" altLang="zh-CN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传统零售业的创新模式，用跨界思维将互联网与零售业完美结合，赋能新零售，解决超市收银效率低，体验差等问题，提升传统收银台效率</a:t>
            </a:r>
            <a:r>
              <a:rPr lang="en-US" altLang="zh-CN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倍，使收银时间缩短至</a:t>
            </a:r>
            <a:r>
              <a:rPr lang="en-US" altLang="zh-CN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55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秒，给客户带来最极致的智能购物体验。目前，已在北京数家物美超市上线，在陕西、河南、四川以及跨洋的日本也有落地项目。</a:t>
            </a:r>
            <a:endParaRPr lang="en-US" altLang="zh-CN" sz="1556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18411" y="3359624"/>
            <a:ext cx="3598674" cy="2979757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927405" y="3433966"/>
            <a:ext cx="403660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无人结算车系统   </a:t>
            </a:r>
            <a:endParaRPr lang="en-US" altLang="zh-CN" sz="1400" b="1" dirty="0">
              <a:solidFill>
                <a:srgbClr val="BE96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自助扫码快速识别商品，通过智能算法准确鉴定商品。</a:t>
            </a:r>
          </a:p>
        </p:txBody>
      </p:sp>
      <p:sp>
        <p:nvSpPr>
          <p:cNvPr id="26" name="矩形 25"/>
          <p:cNvSpPr/>
          <p:nvPr/>
        </p:nvSpPr>
        <p:spPr>
          <a:xfrm>
            <a:off x="3927405" y="4114740"/>
            <a:ext cx="403645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b="1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防御系统 </a:t>
            </a:r>
            <a:endParaRPr lang="en-US" altLang="zh-CN" sz="1400" b="1" dirty="0">
              <a:solidFill>
                <a:srgbClr val="BE96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多重算法甄别商品，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防御端双重协助防盗。</a:t>
            </a:r>
          </a:p>
        </p:txBody>
      </p:sp>
      <p:sp>
        <p:nvSpPr>
          <p:cNvPr id="27" name="矩形 26"/>
          <p:cNvSpPr/>
          <p:nvPr/>
        </p:nvSpPr>
        <p:spPr>
          <a:xfrm>
            <a:off x="3931715" y="4807237"/>
            <a:ext cx="4032145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广告营销系统</a:t>
            </a:r>
            <a:endParaRPr lang="en-US" altLang="zh-CN" sz="1400" b="1" dirty="0">
              <a:solidFill>
                <a:srgbClr val="BE96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智能定位及精准数据营销系统，颠覆传统营销模式。 </a:t>
            </a:r>
          </a:p>
        </p:txBody>
      </p:sp>
      <p:sp>
        <p:nvSpPr>
          <p:cNvPr id="28" name="矩形 27"/>
          <p:cNvSpPr/>
          <p:nvPr/>
        </p:nvSpPr>
        <p:spPr>
          <a:xfrm>
            <a:off x="3927405" y="5464147"/>
            <a:ext cx="403660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数据分析系统</a:t>
            </a:r>
            <a:endParaRPr lang="en-US" altLang="zh-CN" sz="1400" b="1" dirty="0">
              <a:solidFill>
                <a:srgbClr val="BE96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多维度用户数据及行业数据收集分析体系，打造精准的用户画像。 </a:t>
            </a:r>
          </a:p>
        </p:txBody>
      </p:sp>
      <p:sp>
        <p:nvSpPr>
          <p:cNvPr id="21" name="矩形 20"/>
          <p:cNvSpPr/>
          <p:nvPr/>
        </p:nvSpPr>
        <p:spPr>
          <a:xfrm>
            <a:off x="4007662" y="1657350"/>
            <a:ext cx="78214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38430" font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月，服务包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现金投资，投后估值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9000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万元，持股比例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1%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，现在企业估值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亿元。</a:t>
            </a:r>
          </a:p>
        </p:txBody>
      </p:sp>
    </p:spTree>
    <p:extLst>
      <p:ext uri="{BB962C8B-B14F-4D97-AF65-F5344CB8AC3E}">
        <p14:creationId xmlns:p14="http://schemas.microsoft.com/office/powerpoint/2010/main" val="1519234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1394175" y="2634954"/>
            <a:ext cx="8794854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38430" font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致力于通过</a:t>
            </a:r>
            <a:r>
              <a:rPr lang="en-US" altLang="zh-CN" sz="200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eSIM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技术为智能硬件及设备提供移动通讯能力的物联网通信服务企业。自主研发的移动通讯服务解决方案包括“树米</a:t>
            </a:r>
            <a:r>
              <a:rPr lang="en-US" altLang="zh-CN" sz="200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eSIM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物联网软件连接方案”“树米</a:t>
            </a:r>
            <a:r>
              <a:rPr lang="en-US" altLang="zh-CN" sz="200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eSIM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全球通讯模组”和“物联网大数据托管与建模平台”</a:t>
            </a:r>
            <a:endParaRPr lang="en-US" altLang="zh-CN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138430" font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月，服务包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现金投资，投后估值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万元，持股比例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1%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，现在企业估值</a:t>
            </a:r>
            <a:r>
              <a:rPr lang="en-US" altLang="zh-CN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亿元人民币。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73" y="1526589"/>
            <a:ext cx="1424469" cy="64514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2140784" y="1397182"/>
            <a:ext cx="2478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138430" font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小米生态链企业</a:t>
            </a:r>
            <a:endParaRPr lang="en-US" altLang="zh-CN" sz="2400" b="1" dirty="0">
              <a:solidFill>
                <a:srgbClr val="BB9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056" y="1464750"/>
            <a:ext cx="2554318" cy="115752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1" y="285731"/>
            <a:ext cx="4635795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4128" y="257699"/>
            <a:ext cx="4083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明星项目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树米科技</a:t>
            </a:r>
          </a:p>
        </p:txBody>
      </p:sp>
    </p:spTree>
    <p:extLst>
      <p:ext uri="{BB962C8B-B14F-4D97-AF65-F5344CB8AC3E}">
        <p14:creationId xmlns:p14="http://schemas.microsoft.com/office/powerpoint/2010/main" val="2639538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8273" y="1628775"/>
            <a:ext cx="3128419" cy="4781550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41282" y="1131701"/>
            <a:ext cx="3045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BE9667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传统制造业现状及问题</a:t>
            </a:r>
          </a:p>
        </p:txBody>
      </p:sp>
      <p:sp>
        <p:nvSpPr>
          <p:cNvPr id="7" name="上箭头 6"/>
          <p:cNvSpPr/>
          <p:nvPr/>
        </p:nvSpPr>
        <p:spPr>
          <a:xfrm rot="5400000">
            <a:off x="2696459" y="3717406"/>
            <a:ext cx="2476830" cy="495670"/>
          </a:xfrm>
          <a:prstGeom prst="upArrow">
            <a:avLst>
              <a:gd name="adj1" fmla="val 50000"/>
              <a:gd name="adj2" fmla="val 7306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39" y="1628775"/>
            <a:ext cx="4217130" cy="478155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35"/>
          <p:cNvGrpSpPr/>
          <p:nvPr/>
        </p:nvGrpSpPr>
        <p:grpSpPr>
          <a:xfrm>
            <a:off x="4494410" y="2369760"/>
            <a:ext cx="3854387" cy="3781425"/>
            <a:chOff x="4755816" y="2357437"/>
            <a:chExt cx="3854387" cy="3781425"/>
          </a:xfrm>
        </p:grpSpPr>
        <p:grpSp>
          <p:nvGrpSpPr>
            <p:cNvPr id="10" name="组合 10"/>
            <p:cNvGrpSpPr/>
            <p:nvPr/>
          </p:nvGrpSpPr>
          <p:grpSpPr>
            <a:xfrm>
              <a:off x="4755816" y="2357437"/>
              <a:ext cx="3854387" cy="3781425"/>
              <a:chOff x="712788" y="1311275"/>
              <a:chExt cx="4864100" cy="4772025"/>
            </a:xfrm>
          </p:grpSpPr>
          <p:sp>
            <p:nvSpPr>
              <p:cNvPr id="12" name="椭圆 7"/>
              <p:cNvSpPr>
                <a:spLocks noChangeArrowheads="1"/>
              </p:cNvSpPr>
              <p:nvPr/>
            </p:nvSpPr>
            <p:spPr bwMode="auto">
              <a:xfrm>
                <a:off x="1844675" y="2479675"/>
                <a:ext cx="2578100" cy="25781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42719B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3" name="椭圆 8"/>
              <p:cNvSpPr>
                <a:spLocks noChangeArrowheads="1"/>
              </p:cNvSpPr>
              <p:nvPr/>
            </p:nvSpPr>
            <p:spPr bwMode="auto">
              <a:xfrm>
                <a:off x="1587500" y="2224088"/>
                <a:ext cx="3092450" cy="3092450"/>
              </a:xfrm>
              <a:prstGeom prst="ellipse">
                <a:avLst/>
              </a:prstGeom>
              <a:noFill/>
              <a:ln w="25400" cap="flat" cmpd="sng">
                <a:solidFill>
                  <a:srgbClr val="BE9667"/>
                </a:solidFill>
                <a:bevel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4" name="椭圆 15"/>
              <p:cNvSpPr>
                <a:spLocks noChangeArrowheads="1"/>
              </p:cNvSpPr>
              <p:nvPr/>
            </p:nvSpPr>
            <p:spPr bwMode="auto">
              <a:xfrm>
                <a:off x="1371600" y="2006600"/>
                <a:ext cx="3524250" cy="3524250"/>
              </a:xfrm>
              <a:prstGeom prst="ellipse">
                <a:avLst/>
              </a:prstGeom>
              <a:noFill/>
              <a:ln w="25400" cap="flat" cmpd="sng">
                <a:solidFill>
                  <a:srgbClr val="BE9667"/>
                </a:solidFill>
                <a:bevel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grpSp>
            <p:nvGrpSpPr>
              <p:cNvPr id="15" name="Group 10"/>
              <p:cNvGrpSpPr>
                <a:grpSpLocks/>
              </p:cNvGrpSpPr>
              <p:nvPr/>
            </p:nvGrpSpPr>
            <p:grpSpPr bwMode="auto">
              <a:xfrm>
                <a:off x="712788" y="3001963"/>
                <a:ext cx="1535112" cy="1535112"/>
                <a:chOff x="0" y="0"/>
                <a:chExt cx="2132807" cy="2132807"/>
              </a:xfrm>
            </p:grpSpPr>
            <p:sp useBgFill="1">
              <p:nvSpPr>
                <p:cNvPr id="28" name="椭圆 1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132807" cy="2132807"/>
                </a:xfrm>
                <a:prstGeom prst="ellipse">
                  <a:avLst/>
                </a:prstGeom>
                <a:ln w="25400" cap="flat" cmpd="sng">
                  <a:solidFill>
                    <a:schemeClr val="bg1">
                      <a:lumMod val="65000"/>
                    </a:schemeClr>
                  </a:solidFill>
                  <a:bevel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zh-CN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181818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方正兰亭特黑简体" pitchFamily="2" charset="-122"/>
                  </a:endParaRPr>
                </a:p>
              </p:txBody>
            </p:sp>
            <p:sp>
              <p:nvSpPr>
                <p:cNvPr id="29" name="椭圆 19"/>
                <p:cNvSpPr>
                  <a:spLocks noChangeArrowheads="1"/>
                </p:cNvSpPr>
                <p:nvPr/>
              </p:nvSpPr>
              <p:spPr bwMode="auto">
                <a:xfrm>
                  <a:off x="112317" y="112318"/>
                  <a:ext cx="1908175" cy="1908175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 cap="flat" cmpd="sng">
                      <a:solidFill>
                        <a:srgbClr val="42719B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zh-CN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181818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方正兰亭特黑简体" pitchFamily="2" charset="-122"/>
                  </a:endParaRPr>
                </a:p>
              </p:txBody>
            </p:sp>
          </p:grpSp>
          <p:grpSp>
            <p:nvGrpSpPr>
              <p:cNvPr id="16" name="Group 13"/>
              <p:cNvGrpSpPr>
                <a:grpSpLocks/>
              </p:cNvGrpSpPr>
              <p:nvPr/>
            </p:nvGrpSpPr>
            <p:grpSpPr bwMode="auto">
              <a:xfrm>
                <a:off x="2365375" y="1311275"/>
                <a:ext cx="1536700" cy="1535113"/>
                <a:chOff x="0" y="0"/>
                <a:chExt cx="2132807" cy="2132807"/>
              </a:xfrm>
            </p:grpSpPr>
            <p:sp>
              <p:nvSpPr>
                <p:cNvPr id="26" name="椭圆 1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132807" cy="2132807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CEB18E"/>
                  </a:solidFill>
                  <a:bevel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zh-CN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181818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方正兰亭特黑简体" pitchFamily="2" charset="-122"/>
                  </a:endParaRPr>
                </a:p>
              </p:txBody>
            </p:sp>
            <p:sp>
              <p:nvSpPr>
                <p:cNvPr id="27" name="椭圆 20"/>
                <p:cNvSpPr>
                  <a:spLocks noChangeArrowheads="1"/>
                </p:cNvSpPr>
                <p:nvPr/>
              </p:nvSpPr>
              <p:spPr bwMode="auto">
                <a:xfrm>
                  <a:off x="112316" y="112316"/>
                  <a:ext cx="1908175" cy="1908175"/>
                </a:xfrm>
                <a:prstGeom prst="ellipse">
                  <a:avLst/>
                </a:prstGeom>
                <a:solidFill>
                  <a:srgbClr val="CEB18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 cap="flat" cmpd="sng">
                      <a:solidFill>
                        <a:srgbClr val="42719B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zh-CN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181818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方正兰亭特黑简体" pitchFamily="2" charset="-122"/>
                  </a:endParaRPr>
                </a:p>
              </p:txBody>
            </p:sp>
          </p:grpSp>
          <p:grpSp>
            <p:nvGrpSpPr>
              <p:cNvPr id="17" name="Group 16"/>
              <p:cNvGrpSpPr>
                <a:grpSpLocks/>
              </p:cNvGrpSpPr>
              <p:nvPr/>
            </p:nvGrpSpPr>
            <p:grpSpPr bwMode="auto">
              <a:xfrm>
                <a:off x="4041775" y="3001963"/>
                <a:ext cx="1535113" cy="1535112"/>
                <a:chOff x="0" y="0"/>
                <a:chExt cx="2132807" cy="2132807"/>
              </a:xfrm>
            </p:grpSpPr>
            <p:sp useBgFill="1">
              <p:nvSpPr>
                <p:cNvPr id="24" name="椭圆 2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132807" cy="2132807"/>
                </a:xfrm>
                <a:prstGeom prst="ellipse">
                  <a:avLst/>
                </a:prstGeom>
                <a:ln w="25400" cap="flat" cmpd="sng">
                  <a:solidFill>
                    <a:schemeClr val="bg1">
                      <a:lumMod val="65000"/>
                    </a:schemeClr>
                  </a:solidFill>
                  <a:bevel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zh-CN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181818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方正兰亭特黑简体" pitchFamily="2" charset="-122"/>
                  </a:endParaRPr>
                </a:p>
              </p:txBody>
            </p:sp>
            <p:sp>
              <p:nvSpPr>
                <p:cNvPr id="25" name="椭圆 23"/>
                <p:cNvSpPr>
                  <a:spLocks noChangeArrowheads="1"/>
                </p:cNvSpPr>
                <p:nvPr/>
              </p:nvSpPr>
              <p:spPr bwMode="auto">
                <a:xfrm>
                  <a:off x="112317" y="112317"/>
                  <a:ext cx="1908175" cy="1908175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 cap="flat" cmpd="sng">
                      <a:solidFill>
                        <a:srgbClr val="42719B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zh-CN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181818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方正兰亭特黑简体" pitchFamily="2" charset="-122"/>
                  </a:endParaRPr>
                </a:p>
              </p:txBody>
            </p:sp>
          </p:grpSp>
          <p:sp useBgFill="1">
            <p:nvSpPr>
              <p:cNvPr id="18" name="椭圆 17"/>
              <p:cNvSpPr>
                <a:spLocks noChangeArrowheads="1"/>
              </p:cNvSpPr>
              <p:nvPr/>
            </p:nvSpPr>
            <p:spPr bwMode="auto">
              <a:xfrm>
                <a:off x="2400300" y="4548188"/>
                <a:ext cx="1536700" cy="1535112"/>
              </a:xfrm>
              <a:prstGeom prst="ellipse">
                <a:avLst/>
              </a:prstGeom>
              <a:ln w="25400" cap="flat" cmpd="sng">
                <a:solidFill>
                  <a:srgbClr val="CEB18E"/>
                </a:solidFill>
                <a:bevel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Arial" panose="020B0604020202020204" pitchFamily="34" charset="0"/>
                  <a:ea typeface="方正兰亭特黑简体" pitchFamily="2" charset="-122"/>
                </a:endParaRPr>
              </a:p>
            </p:txBody>
          </p:sp>
          <p:sp>
            <p:nvSpPr>
              <p:cNvPr id="19" name="椭圆 18"/>
              <p:cNvSpPr>
                <a:spLocks noChangeArrowheads="1"/>
              </p:cNvSpPr>
              <p:nvPr/>
            </p:nvSpPr>
            <p:spPr bwMode="auto">
              <a:xfrm>
                <a:off x="2482850" y="4629150"/>
                <a:ext cx="1373188" cy="1373188"/>
              </a:xfrm>
              <a:prstGeom prst="ellipse">
                <a:avLst/>
              </a:prstGeom>
              <a:solidFill>
                <a:srgbClr val="CEB18E"/>
              </a:solidFill>
              <a:ln w="25400" cap="flat" cmpd="sng">
                <a:solidFill>
                  <a:srgbClr val="CEB18E"/>
                </a:solidFill>
                <a:bevel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Arial" panose="020B0604020202020204" pitchFamily="34" charset="0"/>
                  <a:ea typeface="方正兰亭特黑简体" pitchFamily="2" charset="-122"/>
                </a:endParaRPr>
              </a:p>
            </p:txBody>
          </p:sp>
          <p:sp>
            <p:nvSpPr>
              <p:cNvPr id="20" name="矩形 51"/>
              <p:cNvSpPr>
                <a:spLocks noChangeArrowheads="1"/>
              </p:cNvSpPr>
              <p:nvPr/>
            </p:nvSpPr>
            <p:spPr bwMode="auto">
              <a:xfrm>
                <a:off x="2467300" y="1845756"/>
                <a:ext cx="1398253" cy="466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精益咨询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1" name="矩形 52"/>
              <p:cNvSpPr>
                <a:spLocks noChangeArrowheads="1"/>
              </p:cNvSpPr>
              <p:nvPr/>
            </p:nvSpPr>
            <p:spPr bwMode="auto">
              <a:xfrm>
                <a:off x="926076" y="3572014"/>
                <a:ext cx="1106949" cy="466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自动化</a:t>
                </a:r>
              </a:p>
            </p:txBody>
          </p:sp>
          <p:sp>
            <p:nvSpPr>
              <p:cNvPr id="22" name="矩形 53"/>
              <p:cNvSpPr>
                <a:spLocks noChangeArrowheads="1"/>
              </p:cNvSpPr>
              <p:nvPr/>
            </p:nvSpPr>
            <p:spPr bwMode="auto">
              <a:xfrm>
                <a:off x="4253300" y="3535682"/>
                <a:ext cx="1106949" cy="466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信息化</a:t>
                </a:r>
              </a:p>
            </p:txBody>
          </p:sp>
          <p:sp>
            <p:nvSpPr>
              <p:cNvPr id="23" name="矩形 54"/>
              <p:cNvSpPr>
                <a:spLocks noChangeArrowheads="1"/>
              </p:cNvSpPr>
              <p:nvPr/>
            </p:nvSpPr>
            <p:spPr bwMode="auto">
              <a:xfrm>
                <a:off x="2503822" y="5080321"/>
                <a:ext cx="1398253" cy="466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生态构建</a:t>
                </a: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6349794" y="3796693"/>
              <a:ext cx="697627" cy="961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智能</a:t>
              </a:r>
              <a:endPara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制造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304232" y="1100923"/>
            <a:ext cx="421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BE9667"/>
                </a:solidFill>
                <a:latin typeface="微软雅黑" pitchFamily="34" charset="-122"/>
                <a:ea typeface="微软雅黑" pitchFamily="34" charset="-122"/>
              </a:rPr>
              <a:t>洪泰智造改造升级解决方案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532969" y="27897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/>
              <a:t>系统规划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934499" y="180818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产线诊断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299966" y="277987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/>
              <a:t>流程再造</a:t>
            </a:r>
          </a:p>
        </p:txBody>
      </p:sp>
      <p:sp>
        <p:nvSpPr>
          <p:cNvPr id="34" name="等腰三角形 33"/>
          <p:cNvSpPr/>
          <p:nvPr/>
        </p:nvSpPr>
        <p:spPr>
          <a:xfrm>
            <a:off x="6339447" y="2180390"/>
            <a:ext cx="195506" cy="152163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16200000">
            <a:off x="5561726" y="2904104"/>
            <a:ext cx="189100" cy="12345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rot="5400000">
            <a:off x="7078426" y="2887906"/>
            <a:ext cx="189101" cy="125728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4389014" y="508868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/>
              <a:t>硬件实现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486528" y="508445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/>
              <a:t>实时集成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4606074" y="574612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/>
              <a:t>人才培训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343394" y="574612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/>
              <a:t>智造联盟</a:t>
            </a:r>
          </a:p>
        </p:txBody>
      </p:sp>
      <p:sp>
        <p:nvSpPr>
          <p:cNvPr id="41" name="等腰三角形 40"/>
          <p:cNvSpPr/>
          <p:nvPr/>
        </p:nvSpPr>
        <p:spPr>
          <a:xfrm rot="16200000">
            <a:off x="5607613" y="5880176"/>
            <a:ext cx="189100" cy="12345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 rot="5400000">
            <a:off x="7147433" y="5888996"/>
            <a:ext cx="189101" cy="125728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上箭头 42"/>
          <p:cNvSpPr/>
          <p:nvPr/>
        </p:nvSpPr>
        <p:spPr>
          <a:xfrm rot="5400000">
            <a:off x="7622368" y="3767480"/>
            <a:ext cx="2476830" cy="495670"/>
          </a:xfrm>
          <a:prstGeom prst="upArrow">
            <a:avLst>
              <a:gd name="adj1" fmla="val 50000"/>
              <a:gd name="adj2" fmla="val 7306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9256515" y="2146740"/>
            <a:ext cx="255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BE9667"/>
                </a:solidFill>
                <a:latin typeface="微软雅黑" pitchFamily="34" charset="-122"/>
                <a:ea typeface="微软雅黑" pitchFamily="34" charset="-122"/>
              </a:rPr>
              <a:t>智慧工厂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9146569" y="2632003"/>
            <a:ext cx="266299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高效灵活生产方式，降低成本，提高效率，提高产量</a:t>
            </a:r>
            <a:endParaRPr lang="en-US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高精度，减少失败几率，提高一次成品合格率</a:t>
            </a:r>
            <a:endParaRPr lang="en-US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柔性化生产，实现客户的自定义或个性化定制</a:t>
            </a:r>
            <a:endParaRPr lang="en-US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大数据，信息共享，预测订单客户，理性生产计划</a:t>
            </a:r>
            <a:endParaRPr lang="en-US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57882" y="1673381"/>
            <a:ext cx="3119166" cy="804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b="1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市场变化，新需求出现</a:t>
            </a:r>
            <a:endParaRPr lang="en-US" altLang="zh-CN" sz="1400" b="1" dirty="0">
              <a:solidFill>
                <a:srgbClr val="BE96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25" lvl="0" indent="-85725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自定义或个性化定制兴起，倒逼制造业生产模式改革，柔性化生产的要求提升</a:t>
            </a:r>
            <a:endParaRPr lang="en-US" altLang="zh-CN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67407" y="4439086"/>
            <a:ext cx="3119166" cy="1024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b="1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人力资源问题日益突出</a:t>
            </a:r>
            <a:endParaRPr lang="en-US" altLang="zh-CN" sz="1400" b="1" dirty="0">
              <a:solidFill>
                <a:srgbClr val="BE96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25" lvl="0" indent="-85725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人力成本日渐提高，</a:t>
            </a:r>
          </a:p>
          <a:p>
            <a:pPr marL="85725" lvl="0" indent="-85725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缺乏与智能化改造相适应的人才培训，原人力资源难以为继</a:t>
            </a:r>
          </a:p>
        </p:txBody>
      </p:sp>
      <p:sp>
        <p:nvSpPr>
          <p:cNvPr id="48" name="矩形 47"/>
          <p:cNvSpPr/>
          <p:nvPr/>
        </p:nvSpPr>
        <p:spPr>
          <a:xfrm>
            <a:off x="458154" y="2506083"/>
            <a:ext cx="3039689" cy="190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b="1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工厂生产控制、资产管理较落后</a:t>
            </a:r>
            <a:endParaRPr lang="en-US" altLang="zh-CN" sz="1400" b="1" dirty="0">
              <a:solidFill>
                <a:srgbClr val="BE96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25" lvl="0" indent="-85725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物联化程度极低，生产任务难管控，产线状态信息不同步</a:t>
            </a:r>
          </a:p>
          <a:p>
            <a:pPr marL="85725" lvl="0" indent="-85725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生产效率低、产品的品质不稳定</a:t>
            </a:r>
            <a:endParaRPr lang="en-US" altLang="zh-CN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25" lvl="0" indent="-85725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自动化程度不一，控制系统不统一，数据格式多样性</a:t>
            </a:r>
          </a:p>
          <a:p>
            <a:pPr marL="85725" lvl="0" indent="-85725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设备状态难以把控、易停机误工、售后维护成本高</a:t>
            </a:r>
          </a:p>
        </p:txBody>
      </p:sp>
      <p:sp>
        <p:nvSpPr>
          <p:cNvPr id="49" name="矩形 48"/>
          <p:cNvSpPr/>
          <p:nvPr/>
        </p:nvSpPr>
        <p:spPr>
          <a:xfrm>
            <a:off x="458273" y="5491847"/>
            <a:ext cx="3119166" cy="804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b="1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供应链体系变革</a:t>
            </a:r>
            <a:endParaRPr lang="en-US" altLang="zh-CN" sz="1400" b="1" dirty="0">
              <a:solidFill>
                <a:srgbClr val="BE96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25" indent="-85725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专业化分工日渐严格，要求供应链上下游之间的联系密切，构建工业生产的信息化共享机制</a:t>
            </a: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0" y="285731"/>
            <a:ext cx="5469467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7" name="文本框 56"/>
          <p:cNvSpPr txBox="1"/>
          <p:nvPr/>
        </p:nvSpPr>
        <p:spPr>
          <a:xfrm>
            <a:off x="423333" y="248802"/>
            <a:ext cx="507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业务架构－促进传统制造业改造升级</a:t>
            </a:r>
          </a:p>
        </p:txBody>
      </p:sp>
    </p:spTree>
    <p:extLst>
      <p:ext uri="{BB962C8B-B14F-4D97-AF65-F5344CB8AC3E}">
        <p14:creationId xmlns:p14="http://schemas.microsoft.com/office/powerpoint/2010/main" val="4157231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21" y="268798"/>
            <a:ext cx="9473412" cy="669879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761067" y="5335779"/>
            <a:ext cx="1398652" cy="1007056"/>
            <a:chOff x="1430930" y="5335778"/>
            <a:chExt cx="1398652" cy="1007056"/>
          </a:xfrm>
        </p:grpSpPr>
        <p:sp>
          <p:nvSpPr>
            <p:cNvPr id="4" name="矩形 3"/>
            <p:cNvSpPr/>
            <p:nvPr/>
          </p:nvSpPr>
          <p:spPr>
            <a:xfrm>
              <a:off x="1430931" y="5457494"/>
              <a:ext cx="348500" cy="166792"/>
            </a:xfrm>
            <a:prstGeom prst="rect">
              <a:avLst/>
            </a:prstGeom>
            <a:solidFill>
              <a:srgbClr val="D837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430930" y="5794951"/>
              <a:ext cx="348500" cy="166792"/>
            </a:xfrm>
            <a:prstGeom prst="rect">
              <a:avLst/>
            </a:prstGeom>
            <a:solidFill>
              <a:srgbClr val="A06F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430930" y="6132408"/>
              <a:ext cx="348500" cy="166792"/>
            </a:xfrm>
            <a:prstGeom prst="rect">
              <a:avLst/>
            </a:prstGeom>
            <a:solidFill>
              <a:srgbClr val="00B0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85706" y="5335778"/>
              <a:ext cx="1043876" cy="332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洪泰智造总部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85705" y="5673235"/>
              <a:ext cx="1043876" cy="332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洪泰智造工场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785705" y="6010692"/>
              <a:ext cx="1031051" cy="332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洪泰智造社区</a:t>
              </a: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0" y="285731"/>
            <a:ext cx="1857521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23333" y="248802"/>
            <a:ext cx="1446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业务布局</a:t>
            </a:r>
          </a:p>
        </p:txBody>
      </p:sp>
    </p:spTree>
    <p:extLst>
      <p:ext uri="{BB962C8B-B14F-4D97-AF65-F5344CB8AC3E}">
        <p14:creationId xmlns:p14="http://schemas.microsoft.com/office/powerpoint/2010/main" val="863351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5800" y="1144778"/>
            <a:ext cx="5819775" cy="2103248"/>
          </a:xfrm>
          <a:prstGeom prst="rect">
            <a:avLst/>
          </a:prstGeom>
          <a:solidFill>
            <a:srgbClr val="C8B9AA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6978" y="1722141"/>
            <a:ext cx="53733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聚集全球一流的技术专家团队，通过完善的技术服务体系与标准化流程，提供包含研发服务、产品检测与认证服务、生产制造服务、品质管理服务、技术咨询服务等</a:t>
            </a:r>
            <a:r>
              <a:rPr lang="zh-CN" altLang="zh-CN" sz="1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全方位的技术服务内容</a:t>
            </a:r>
            <a:r>
              <a:rPr lang="zh-CN" altLang="zh-CN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，帮助创业企业解决</a:t>
            </a:r>
            <a:r>
              <a:rPr lang="zh-CN" altLang="zh-CN" sz="1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发展过程遇到的实际问题</a:t>
            </a:r>
            <a:r>
              <a:rPr lang="zh-CN" altLang="zh-CN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836978" y="1161574"/>
            <a:ext cx="231986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全职技术专家团队</a:t>
            </a:r>
            <a:endParaRPr lang="en-US" altLang="zh-CN" b="1" kern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942975" y="1639532"/>
            <a:ext cx="509587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685800" y="3413126"/>
            <a:ext cx="5819775" cy="3221523"/>
            <a:chOff x="685800" y="3369777"/>
            <a:chExt cx="5667375" cy="3221523"/>
          </a:xfrm>
        </p:grpSpPr>
        <p:sp>
          <p:nvSpPr>
            <p:cNvPr id="13" name="矩形 12"/>
            <p:cNvSpPr/>
            <p:nvPr/>
          </p:nvSpPr>
          <p:spPr>
            <a:xfrm>
              <a:off x="685800" y="3369777"/>
              <a:ext cx="5667375" cy="3221523"/>
            </a:xfrm>
            <a:prstGeom prst="rect">
              <a:avLst/>
            </a:prstGeom>
            <a:solidFill>
              <a:srgbClr val="C8B9AA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942974" y="3921131"/>
              <a:ext cx="5095875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836980" y="3416957"/>
              <a:ext cx="2319866" cy="4589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lvl="0" indent="-285750" algn="just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en-US" b="1" kern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公共技术服务平台</a:t>
              </a:r>
              <a:endParaRPr lang="en-US" altLang="zh-CN" b="1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36978" y="3875865"/>
              <a:ext cx="5228655" cy="24468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600" b="1" kern="100" dirty="0">
                  <a:solidFill>
                    <a:srgbClr val="BE96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智造实验室</a:t>
              </a:r>
              <a:endParaRPr lang="en-US" altLang="zh-CN" sz="1600" b="1" kern="100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zh-CN" sz="1400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配备电学、声学、射频、可靠性、产品认证等国际一流实验设备，提供</a:t>
              </a:r>
              <a:r>
                <a:rPr lang="zh-CN" altLang="zh-CN" sz="14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专业研发及检验条件</a:t>
              </a:r>
              <a:r>
                <a:rPr lang="zh-CN" altLang="zh-CN" sz="1400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，帮助创业者实现理想产品</a:t>
              </a:r>
              <a:r>
                <a:rPr lang="zh-CN" altLang="en-US" sz="1400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en-US" altLang="zh-CN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zh-CN" sz="1600" b="1" kern="100" dirty="0">
                  <a:solidFill>
                    <a:srgbClr val="BE96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智造产线</a:t>
              </a:r>
              <a:endParaRPr lang="en-US" altLang="zh-CN" sz="1600" b="1" kern="100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zh-CN" sz="1400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由</a:t>
              </a:r>
              <a:r>
                <a:rPr lang="en-US" altLang="zh-CN" sz="1400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SMT</a:t>
              </a:r>
              <a:r>
                <a:rPr lang="zh-CN" altLang="zh-CN" sz="1400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静电车间、测试线、组装线、智造仓储等组成，可以</a:t>
              </a:r>
              <a:r>
                <a:rPr lang="zh-CN" altLang="zh-CN" sz="14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满足</a:t>
              </a:r>
              <a:r>
                <a:rPr lang="en-US" altLang="zh-CN" sz="14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1-1000</a:t>
              </a:r>
              <a:r>
                <a:rPr lang="zh-CN" altLang="zh-CN" sz="14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件产品</a:t>
              </a:r>
              <a:r>
                <a:rPr lang="zh-CN" altLang="zh-CN" sz="1400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的试产需求，为创业企业提供</a:t>
              </a:r>
              <a:r>
                <a:rPr lang="zh-CN" altLang="zh-CN" sz="14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专业测试、小批量生产制造</a:t>
              </a:r>
              <a:r>
                <a:rPr lang="zh-CN" altLang="zh-CN" sz="1400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等服务。</a:t>
              </a:r>
              <a:endParaRPr lang="zh-CN" altLang="en-US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0" name="图片 1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4" b="13088"/>
          <a:stretch/>
        </p:blipFill>
        <p:spPr bwMode="auto">
          <a:xfrm>
            <a:off x="7257153" y="1462096"/>
            <a:ext cx="4258571" cy="207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3" b="-296"/>
          <a:stretch/>
        </p:blipFill>
        <p:spPr bwMode="auto">
          <a:xfrm>
            <a:off x="7257153" y="3964480"/>
            <a:ext cx="4278149" cy="213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矩形 15"/>
          <p:cNvSpPr/>
          <p:nvPr/>
        </p:nvSpPr>
        <p:spPr>
          <a:xfrm>
            <a:off x="0" y="285731"/>
            <a:ext cx="3064933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23333" y="248802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完善技术服务体系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57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811474" y="613770"/>
            <a:ext cx="456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技术服务体系摘要</a:t>
            </a:r>
            <a:endParaRPr lang="en-AU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176906"/>
              </p:ext>
            </p:extLst>
          </p:nvPr>
        </p:nvGraphicFramePr>
        <p:xfrm>
          <a:off x="633396" y="1303866"/>
          <a:ext cx="10948635" cy="5045528"/>
        </p:xfrm>
        <a:graphic>
          <a:graphicData uri="http://schemas.openxmlformats.org/drawingml/2006/table">
            <a:tbl>
              <a:tblPr firstRow="1"/>
              <a:tblGrid>
                <a:gridCol w="1275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9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54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41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zh-CN" sz="1200" b="1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96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服务模块</a:t>
                      </a:r>
                      <a:endParaRPr lang="zh-CN" sz="1400" b="1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96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1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服务</a:t>
                      </a:r>
                      <a:r>
                        <a:rPr lang="zh-CN" sz="1400" b="1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内容</a:t>
                      </a:r>
                      <a:endParaRPr lang="zh-CN" sz="1400" b="1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96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092">
                <a:tc rowSpan="3">
                  <a:txBody>
                    <a:bodyPr/>
                    <a:lstStyle/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综合性指导</a:t>
                      </a:r>
                      <a:r>
                        <a:rPr lang="zh-CN" altLang="en-US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及概念阶段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微软雅黑"/>
                          <a:ea typeface="Arial Unicode MS"/>
                          <a:cs typeface="Arial Unicode MS"/>
                        </a:rPr>
                        <a:t>2wks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功能定义模块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"/>
                        </a:rPr>
                        <a:t>从商业价值、用户需求等多角度进功能分析，剖析产品架构，深入分析产品特性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5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产品定义模块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从功能定义、产品架构、</a:t>
                      </a:r>
                      <a:r>
                        <a:rPr lang="en-US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BOM</a:t>
                      </a: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配置等多角度剖析产品，提出多年行业经验和专业的优化意见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88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项目管理模块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针对创业项目分阶段、系统性地进行项目管理指导，并有针对性的提供项目管理方案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219">
                <a:tc rowSpan="4">
                  <a:txBody>
                    <a:bodyPr/>
                    <a:lstStyle/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计划及开发阶段</a:t>
                      </a:r>
                      <a:endParaRPr lang="zh-CN" sz="1200" kern="10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（电子件）</a:t>
                      </a:r>
                      <a:endParaRPr lang="zh-CN" sz="1200" kern="10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微软雅黑"/>
                          <a:ea typeface="Arial Unicode MS"/>
                          <a:cs typeface="Arial Unicode MS"/>
                        </a:rPr>
                        <a:t>14wks</a:t>
                      </a:r>
                      <a:endParaRPr lang="zh-CN" sz="1200" kern="10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硬件原理图模块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针对创业者提供的原理图设计进行指导，提供专业的评审意见和优化方案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5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硬件</a:t>
                      </a:r>
                      <a:r>
                        <a:rPr lang="en-US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PCB</a:t>
                      </a: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设计模块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针对创业者提供的硬件</a:t>
                      </a:r>
                      <a:r>
                        <a:rPr lang="en-US" sz="1200" kern="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PCB</a:t>
                      </a:r>
                      <a:r>
                        <a:rPr lang="zh-CN" sz="1200" kern="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单板设计进行修改指导，提供专业的评审意见和优化方案</a:t>
                      </a:r>
                      <a:endParaRPr lang="zh-CN" sz="1200" kern="10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8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硬件</a:t>
                      </a:r>
                      <a:r>
                        <a:rPr lang="en-US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PCBA </a:t>
                      </a: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模块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指导创业者进行</a:t>
                      </a:r>
                      <a:r>
                        <a:rPr lang="en-US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PCB</a:t>
                      </a: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制板，</a:t>
                      </a:r>
                      <a:r>
                        <a:rPr lang="en-US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SMT</a:t>
                      </a: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，软硬件联调等工作，完成</a:t>
                      </a:r>
                      <a:r>
                        <a:rPr lang="en-US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PCBA</a:t>
                      </a: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，提供专业的评审意见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9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微软雅黑"/>
                          <a:ea typeface="Arial Unicode MS"/>
                          <a:cs typeface="Arial Unicode MS"/>
                        </a:rPr>
                        <a:t>BOM</a:t>
                      </a: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清单模块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针对创业者提供的</a:t>
                      </a:r>
                      <a:r>
                        <a:rPr lang="en-US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BOM</a:t>
                      </a: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清单，从规格、选型、供应等方面，进行实时性、综合性量化成本评估，提供指导并交付优化方案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319">
                <a:tc rowSpan="4">
                  <a:txBody>
                    <a:bodyPr/>
                    <a:lstStyle/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计划及开发阶段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（结构件）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微软雅黑"/>
                          <a:ea typeface="Arial Unicode MS"/>
                          <a:cs typeface="Arial Unicode MS"/>
                        </a:rPr>
                        <a:t>14wks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微软雅黑"/>
                          <a:ea typeface="Arial Unicode MS"/>
                          <a:cs typeface="Arial Unicode MS"/>
                        </a:rPr>
                        <a:t>ID</a:t>
                      </a: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模块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针对创业者提供的想法及</a:t>
                      </a:r>
                      <a:r>
                        <a:rPr lang="en-US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ID</a:t>
                      </a: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效果图、建模图，进行功能性、可实现性评估优化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3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堆叠服务模块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针对创业者提供的堆叠结果，从规格尺寸、产品形态等角度进行专业性指导，并提供合理的优化方案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29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外观建模及结构建模模块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外观及结构建模过程中，从外观、尺度、角度及精度、装配等方面提供实时性、专业性指导，提供合理的优化方案 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29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外观手板及结构手板模块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针对创业者提供的外观手板，从外观、工艺、尺寸等角度进行专业评估，提供合理的优化方案，并提供手板打样支持</a:t>
                      </a:r>
                      <a:r>
                        <a:rPr lang="zh-CN" altLang="en-US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，进行手板打样支持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2949">
                <a:tc rowSpan="2">
                  <a:txBody>
                    <a:bodyPr/>
                    <a:lstStyle/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验证阶段</a:t>
                      </a:r>
                      <a:endParaRPr lang="zh-CN" sz="1200" kern="10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微软雅黑"/>
                          <a:ea typeface="Arial Unicode MS"/>
                          <a:cs typeface="Arial Unicode MS"/>
                        </a:rPr>
                        <a:t>9wks</a:t>
                      </a:r>
                      <a:endParaRPr lang="zh-CN" sz="1200" kern="10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功能性能验证模块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根据产品的需求和特征，帮助创业者完善测试环境及测试方法，进行产品功能及性能验证，使产品达到样品要求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56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可靠性验证模块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在设计、材料和工艺等方面，通过专业的试验方法检测产品的可靠性，从而增强产品稳定性，包含测试项振动测试、跌落测试、拔插力</a:t>
                      </a:r>
                      <a:r>
                        <a:rPr lang="en-US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/</a:t>
                      </a: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插拔次数测试、按键寿命测试、淋雨试验等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5181">
                <a:tc>
                  <a:txBody>
                    <a:bodyPr/>
                    <a:lstStyle/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量产阶段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生产模块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洪泰智造工场提供小批量生产平台，为创业者提供</a:t>
                      </a:r>
                      <a:r>
                        <a:rPr lang="en-US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SMT</a:t>
                      </a: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试制、</a:t>
                      </a:r>
                      <a:r>
                        <a:rPr lang="en-US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SMT</a:t>
                      </a:r>
                      <a:r>
                        <a:rPr lang="zh-CN" sz="1200" kern="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微软雅黑"/>
                          <a:cs typeface="Arial Unicode MS"/>
                        </a:rPr>
                        <a:t>测试及组装包装等服务。（物料由创业者自行提供）</a:t>
                      </a:r>
                      <a:endParaRPr lang="zh-CN" sz="1200" kern="1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5181">
                <a:tc rowSpan="2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1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其他</a:t>
                      </a:r>
                    </a:p>
                  </a:txBody>
                  <a:tcPr marL="38294" marR="3829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凌波系统使用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zh-CN" altLang="en-US" sz="1200" b="0" i="0" u="none" strike="noStrike" dirty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凌波系统作为项目管理平台，使用周期贯穿整个项目生命周期，为创业者管理项目提供系统性地指导帮助。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5181">
                <a:tc vMerge="1">
                  <a:txBody>
                    <a:bodyPr/>
                    <a:lstStyle/>
                    <a:p>
                      <a:pPr algn="ctr">
                        <a:lnSpc>
                          <a:spcPct val="113000"/>
                        </a:lnSpc>
                        <a:spcAft>
                          <a:spcPts val="0"/>
                        </a:spcAft>
                      </a:pPr>
                      <a:endParaRPr lang="zh-CN" sz="1000" kern="1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libri"/>
                        <a:ea typeface="Arial Unicode MS"/>
                        <a:cs typeface="Arial Unicode MS"/>
                      </a:endParaRPr>
                    </a:p>
                  </a:txBody>
                  <a:tcPr marL="38294" marR="382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专利申请支持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针对创业过程中，涉及到发明专利、实用新型、外观设计等方面，提供专业地专利申请支持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37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238"/>
          <p:cNvGrpSpPr/>
          <p:nvPr/>
        </p:nvGrpSpPr>
        <p:grpSpPr>
          <a:xfrm>
            <a:off x="909186" y="2658869"/>
            <a:ext cx="10313478" cy="3677369"/>
            <a:chOff x="377171" y="2374147"/>
            <a:chExt cx="11419756" cy="4071823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00ADC2A4-13F5-4112-BDD5-9C7D65C9F3EA}"/>
                </a:ext>
              </a:extLst>
            </p:cNvPr>
            <p:cNvSpPr/>
            <p:nvPr/>
          </p:nvSpPr>
          <p:spPr>
            <a:xfrm>
              <a:off x="2076811" y="3194491"/>
              <a:ext cx="851034" cy="617978"/>
            </a:xfrm>
            <a:prstGeom prst="parallelogram">
              <a:avLst/>
            </a:prstGeom>
            <a:solidFill>
              <a:srgbClr val="BB936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4031702E-F840-4A3D-A1CB-02CD7A6D5428}"/>
                </a:ext>
              </a:extLst>
            </p:cNvPr>
            <p:cNvSpPr/>
            <p:nvPr/>
          </p:nvSpPr>
          <p:spPr>
            <a:xfrm>
              <a:off x="1261463" y="3194491"/>
              <a:ext cx="851034" cy="614154"/>
            </a:xfrm>
            <a:prstGeom prst="parallelogram">
              <a:avLst/>
            </a:prstGeom>
            <a:solidFill>
              <a:srgbClr val="8C8778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1F9DC003-0017-4D1B-939A-73D9B72B2285}"/>
                </a:ext>
              </a:extLst>
            </p:cNvPr>
            <p:cNvSpPr/>
            <p:nvPr/>
          </p:nvSpPr>
          <p:spPr>
            <a:xfrm>
              <a:off x="4492719" y="3194491"/>
              <a:ext cx="851034" cy="631038"/>
            </a:xfrm>
            <a:prstGeom prst="parallelogram">
              <a:avLst/>
            </a:prstGeom>
            <a:solidFill>
              <a:srgbClr val="8C8778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C3AE0837-1790-4A83-8F4F-DF87D0B5B237}"/>
                </a:ext>
              </a:extLst>
            </p:cNvPr>
            <p:cNvSpPr/>
            <p:nvPr/>
          </p:nvSpPr>
          <p:spPr>
            <a:xfrm>
              <a:off x="2881273" y="3194491"/>
              <a:ext cx="851034" cy="631039"/>
            </a:xfrm>
            <a:prstGeom prst="parallelogram">
              <a:avLst/>
            </a:prstGeom>
            <a:solidFill>
              <a:srgbClr val="8C8778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C2E506A6-A69E-44A3-A8BA-9F488F1DC150}"/>
                </a:ext>
              </a:extLst>
            </p:cNvPr>
            <p:cNvSpPr/>
            <p:nvPr/>
          </p:nvSpPr>
          <p:spPr>
            <a:xfrm>
              <a:off x="470266" y="3194491"/>
              <a:ext cx="851034" cy="609106"/>
            </a:xfrm>
            <a:prstGeom prst="parallelogram">
              <a:avLst/>
            </a:prstGeom>
            <a:solidFill>
              <a:srgbClr val="8C8778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2254A24D-A704-4A71-A882-BF90ABAB7A21}"/>
                </a:ext>
              </a:extLst>
            </p:cNvPr>
            <p:cNvSpPr/>
            <p:nvPr/>
          </p:nvSpPr>
          <p:spPr>
            <a:xfrm>
              <a:off x="3698969" y="3194491"/>
              <a:ext cx="851034" cy="633995"/>
            </a:xfrm>
            <a:prstGeom prst="parallelogram">
              <a:avLst/>
            </a:prstGeom>
            <a:solidFill>
              <a:srgbClr val="8C8778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2DA5A91-DD8D-4842-8608-0578AF064B96}"/>
                </a:ext>
              </a:extLst>
            </p:cNvPr>
            <p:cNvSpPr txBox="1"/>
            <p:nvPr/>
          </p:nvSpPr>
          <p:spPr>
            <a:xfrm>
              <a:off x="385882" y="3819783"/>
              <a:ext cx="1121761" cy="932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任务名称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D2A82AC-07AF-4543-BD84-46534D625A36}"/>
                </a:ext>
              </a:extLst>
            </p:cNvPr>
            <p:cNvSpPr txBox="1"/>
            <p:nvPr/>
          </p:nvSpPr>
          <p:spPr>
            <a:xfrm>
              <a:off x="1439617" y="3828490"/>
              <a:ext cx="830024" cy="932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责任人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7742861-C7DF-44B9-A638-008EEB0612A4}"/>
                </a:ext>
              </a:extLst>
            </p:cNvPr>
            <p:cNvSpPr txBox="1"/>
            <p:nvPr/>
          </p:nvSpPr>
          <p:spPr>
            <a:xfrm>
              <a:off x="2258222" y="3850260"/>
              <a:ext cx="1119053" cy="932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任务进度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433181C-0C23-4826-AECF-FE50AFD25E40}"/>
                </a:ext>
              </a:extLst>
            </p:cNvPr>
            <p:cNvSpPr txBox="1"/>
            <p:nvPr/>
          </p:nvSpPr>
          <p:spPr>
            <a:xfrm>
              <a:off x="3311955" y="3858967"/>
              <a:ext cx="1119053" cy="932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参考模板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1DCF0D3-5F4C-43A6-891E-423FB4564C5E}"/>
                </a:ext>
              </a:extLst>
            </p:cNvPr>
            <p:cNvSpPr txBox="1"/>
            <p:nvPr/>
          </p:nvSpPr>
          <p:spPr>
            <a:xfrm>
              <a:off x="4404882" y="3867674"/>
              <a:ext cx="1003142" cy="932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申请服务</a:t>
              </a:r>
            </a:p>
          </p:txBody>
        </p:sp>
        <p:sp>
          <p:nvSpPr>
            <p:cNvPr id="17" name="左大括号 16">
              <a:extLst>
                <a:ext uri="{FF2B5EF4-FFF2-40B4-BE49-F238E27FC236}">
                  <a16:creationId xmlns:a16="http://schemas.microsoft.com/office/drawing/2014/main" id="{A7E92F17-C38D-4649-B0D1-888315E25159}"/>
                </a:ext>
              </a:extLst>
            </p:cNvPr>
            <p:cNvSpPr/>
            <p:nvPr/>
          </p:nvSpPr>
          <p:spPr>
            <a:xfrm rot="10800000">
              <a:off x="5463442" y="4393649"/>
              <a:ext cx="427894" cy="1132272"/>
            </a:xfrm>
            <a:prstGeom prst="leftBrace">
              <a:avLst/>
            </a:prstGeom>
            <a:noFill/>
            <a:ln w="38100" cap="flat" cmpd="sng" algn="ctr">
              <a:solidFill>
                <a:srgbClr val="BB93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1CD720D-189C-436D-A399-89EA044CC917}"/>
                </a:ext>
              </a:extLst>
            </p:cNvPr>
            <p:cNvSpPr/>
            <p:nvPr/>
          </p:nvSpPr>
          <p:spPr>
            <a:xfrm>
              <a:off x="6035034" y="4550408"/>
              <a:ext cx="886627" cy="441018"/>
            </a:xfrm>
            <a:prstGeom prst="rect">
              <a:avLst/>
            </a:prstGeom>
            <a:solidFill>
              <a:srgbClr val="BB9367"/>
            </a:solidFill>
            <a:ln w="25400" cap="flat" cmpd="sng" algn="ctr">
              <a:solidFill>
                <a:srgbClr val="BB936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PM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: 圆角 75">
              <a:extLst>
                <a:ext uri="{FF2B5EF4-FFF2-40B4-BE49-F238E27FC236}">
                  <a16:creationId xmlns:a16="http://schemas.microsoft.com/office/drawing/2014/main" id="{9255285D-FC23-4F54-A933-2BDA6EF02A64}"/>
                </a:ext>
              </a:extLst>
            </p:cNvPr>
            <p:cNvSpPr/>
            <p:nvPr/>
          </p:nvSpPr>
          <p:spPr>
            <a:xfrm>
              <a:off x="9883249" y="3406293"/>
              <a:ext cx="1188719" cy="313509"/>
            </a:xfrm>
            <a:prstGeom prst="roundRect">
              <a:avLst/>
            </a:prstGeom>
            <a:solidFill>
              <a:srgbClr val="BB9367"/>
            </a:solidFill>
            <a:ln w="25400" cap="flat" cmpd="sng" algn="ctr">
              <a:solidFill>
                <a:srgbClr val="BB93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政策评估</a:t>
              </a:r>
            </a:p>
          </p:txBody>
        </p:sp>
        <p:sp>
          <p:nvSpPr>
            <p:cNvPr id="20" name="矩形: 圆角 76">
              <a:extLst>
                <a:ext uri="{FF2B5EF4-FFF2-40B4-BE49-F238E27FC236}">
                  <a16:creationId xmlns:a16="http://schemas.microsoft.com/office/drawing/2014/main" id="{2DF63FE8-D1CB-45A2-9B64-156B79BB18C3}"/>
                </a:ext>
              </a:extLst>
            </p:cNvPr>
            <p:cNvSpPr/>
            <p:nvPr/>
          </p:nvSpPr>
          <p:spPr>
            <a:xfrm>
              <a:off x="9891956" y="4172652"/>
              <a:ext cx="1188719" cy="313509"/>
            </a:xfrm>
            <a:prstGeom prst="roundRect">
              <a:avLst/>
            </a:prstGeom>
            <a:solidFill>
              <a:srgbClr val="BB9367"/>
            </a:solidFill>
            <a:ln w="25400" cap="flat" cmpd="sng" algn="ctr">
              <a:solidFill>
                <a:srgbClr val="BB936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专利撰写</a:t>
              </a:r>
            </a:p>
          </p:txBody>
        </p:sp>
        <p:sp>
          <p:nvSpPr>
            <p:cNvPr id="21" name="矩形: 圆角 77">
              <a:extLst>
                <a:ext uri="{FF2B5EF4-FFF2-40B4-BE49-F238E27FC236}">
                  <a16:creationId xmlns:a16="http://schemas.microsoft.com/office/drawing/2014/main" id="{BF72EF8B-97A9-4E6B-B807-559B0EF7A69E}"/>
                </a:ext>
              </a:extLst>
            </p:cNvPr>
            <p:cNvSpPr/>
            <p:nvPr/>
          </p:nvSpPr>
          <p:spPr>
            <a:xfrm>
              <a:off x="9900663" y="4899815"/>
              <a:ext cx="1188719" cy="313509"/>
            </a:xfrm>
            <a:prstGeom prst="roundRect">
              <a:avLst/>
            </a:prstGeom>
            <a:solidFill>
              <a:srgbClr val="BB9367"/>
            </a:solidFill>
            <a:ln w="25400" cap="flat" cmpd="sng" algn="ctr">
              <a:solidFill>
                <a:srgbClr val="BB936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智慧工厂</a:t>
              </a:r>
            </a:p>
          </p:txBody>
        </p:sp>
        <p:sp>
          <p:nvSpPr>
            <p:cNvPr id="22" name="矩形: 圆角 78">
              <a:extLst>
                <a:ext uri="{FF2B5EF4-FFF2-40B4-BE49-F238E27FC236}">
                  <a16:creationId xmlns:a16="http://schemas.microsoft.com/office/drawing/2014/main" id="{B8A11003-51A4-4394-964F-AD722D26C2D0}"/>
                </a:ext>
              </a:extLst>
            </p:cNvPr>
            <p:cNvSpPr/>
            <p:nvPr/>
          </p:nvSpPr>
          <p:spPr>
            <a:xfrm>
              <a:off x="9909370" y="5574730"/>
              <a:ext cx="1188719" cy="313509"/>
            </a:xfrm>
            <a:prstGeom prst="roundRect">
              <a:avLst/>
            </a:prstGeom>
            <a:solidFill>
              <a:srgbClr val="BB9367"/>
            </a:solidFill>
            <a:ln w="25400" cap="flat" cmpd="sng" algn="ctr">
              <a:solidFill>
                <a:srgbClr val="BB936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技术货架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6472E10-E29E-4C7E-8549-818C290C3491}"/>
                </a:ext>
              </a:extLst>
            </p:cNvPr>
            <p:cNvSpPr txBox="1"/>
            <p:nvPr/>
          </p:nvSpPr>
          <p:spPr>
            <a:xfrm>
              <a:off x="1567761" y="2376932"/>
              <a:ext cx="2461152" cy="146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项目开发管理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A91CD3F-A70A-4BCA-AE95-717DA6E1368A}"/>
                </a:ext>
              </a:extLst>
            </p:cNvPr>
            <p:cNvSpPr txBox="1"/>
            <p:nvPr/>
          </p:nvSpPr>
          <p:spPr>
            <a:xfrm>
              <a:off x="6065549" y="2374148"/>
              <a:ext cx="2461152" cy="146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2400" b="1">
                  <a:solidFill>
                    <a:srgbClr val="BB9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技术服务分发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8EA0EA5-ECA2-4B20-AE88-7B006D3B6513}"/>
                </a:ext>
              </a:extLst>
            </p:cNvPr>
            <p:cNvSpPr txBox="1"/>
            <p:nvPr/>
          </p:nvSpPr>
          <p:spPr>
            <a:xfrm>
              <a:off x="9309457" y="2374147"/>
              <a:ext cx="2177168" cy="146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2400" b="1">
                  <a:solidFill>
                    <a:srgbClr val="BB9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拓展功能模块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A3D3618-CB1D-4A5C-9A53-8FA466D65C45}"/>
                </a:ext>
              </a:extLst>
            </p:cNvPr>
            <p:cNvSpPr/>
            <p:nvPr/>
          </p:nvSpPr>
          <p:spPr>
            <a:xfrm>
              <a:off x="7415345" y="3461838"/>
              <a:ext cx="886627" cy="441018"/>
            </a:xfrm>
            <a:prstGeom prst="rect">
              <a:avLst/>
            </a:prstGeom>
            <a:solidFill>
              <a:srgbClr val="BB9367"/>
            </a:solidFill>
            <a:ln w="25400" cap="flat" cmpd="sng" algn="ctr">
              <a:solidFill>
                <a:srgbClr val="BB936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89D6509-C19A-433A-90D5-0215C62F4EE8}"/>
                </a:ext>
              </a:extLst>
            </p:cNvPr>
            <p:cNvSpPr/>
            <p:nvPr/>
          </p:nvSpPr>
          <p:spPr>
            <a:xfrm>
              <a:off x="7437115" y="3979995"/>
              <a:ext cx="886627" cy="441018"/>
            </a:xfrm>
            <a:prstGeom prst="rect">
              <a:avLst/>
            </a:prstGeom>
            <a:solidFill>
              <a:srgbClr val="BB9367"/>
            </a:solidFill>
            <a:ln w="25400" cap="flat" cmpd="sng" algn="ctr">
              <a:solidFill>
                <a:srgbClr val="BB936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A7CD934-BBD3-42A0-821E-C555D4D913DB}"/>
                </a:ext>
              </a:extLst>
            </p:cNvPr>
            <p:cNvSpPr/>
            <p:nvPr/>
          </p:nvSpPr>
          <p:spPr>
            <a:xfrm>
              <a:off x="7432759" y="4498155"/>
              <a:ext cx="886627" cy="441018"/>
            </a:xfrm>
            <a:prstGeom prst="rect">
              <a:avLst/>
            </a:prstGeom>
            <a:solidFill>
              <a:srgbClr val="BB9367"/>
            </a:solidFill>
            <a:ln w="25400" cap="flat" cmpd="sng" algn="ctr">
              <a:solidFill>
                <a:srgbClr val="BB936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电路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D0EF5CC-58A6-412F-BBC3-8086982F8991}"/>
                </a:ext>
              </a:extLst>
            </p:cNvPr>
            <p:cNvSpPr/>
            <p:nvPr/>
          </p:nvSpPr>
          <p:spPr>
            <a:xfrm>
              <a:off x="5952682" y="3036188"/>
              <a:ext cx="2840850" cy="3239922"/>
            </a:xfrm>
            <a:prstGeom prst="rect">
              <a:avLst/>
            </a:prstGeom>
            <a:noFill/>
            <a:ln w="25400" cap="flat" cmpd="sng" algn="ctr">
              <a:solidFill>
                <a:srgbClr val="C8B9AA">
                  <a:shade val="50000"/>
                </a:srgbClr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左大括号 29">
              <a:extLst>
                <a:ext uri="{FF2B5EF4-FFF2-40B4-BE49-F238E27FC236}">
                  <a16:creationId xmlns:a16="http://schemas.microsoft.com/office/drawing/2014/main" id="{54DB58F4-30C1-4061-A62E-3A75C473498F}"/>
                </a:ext>
              </a:extLst>
            </p:cNvPr>
            <p:cNvSpPr/>
            <p:nvPr/>
          </p:nvSpPr>
          <p:spPr>
            <a:xfrm>
              <a:off x="6947787" y="3718558"/>
              <a:ext cx="348338" cy="2086399"/>
            </a:xfrm>
            <a:prstGeom prst="leftBrace">
              <a:avLst/>
            </a:prstGeom>
            <a:noFill/>
            <a:ln w="9525" cap="flat" cmpd="sng" algn="ctr">
              <a:solidFill>
                <a:srgbClr val="C8B9A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14F137F-5E0B-4023-AB56-93DBCF6C4F07}"/>
                </a:ext>
              </a:extLst>
            </p:cNvPr>
            <p:cNvSpPr/>
            <p:nvPr/>
          </p:nvSpPr>
          <p:spPr>
            <a:xfrm>
              <a:off x="412008" y="3035119"/>
              <a:ext cx="4972465" cy="3200385"/>
            </a:xfrm>
            <a:prstGeom prst="rect">
              <a:avLst/>
            </a:prstGeom>
            <a:noFill/>
            <a:ln w="25400" cap="flat" cmpd="sng" algn="ctr">
              <a:solidFill>
                <a:srgbClr val="C8B9AA">
                  <a:shade val="50000"/>
                </a:srgbClr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4AA27C7-20E5-42B0-B76F-A4AD5026024E}"/>
                </a:ext>
              </a:extLst>
            </p:cNvPr>
            <p:cNvSpPr/>
            <p:nvPr/>
          </p:nvSpPr>
          <p:spPr>
            <a:xfrm>
              <a:off x="9087387" y="3045949"/>
              <a:ext cx="2709540" cy="3217097"/>
            </a:xfrm>
            <a:prstGeom prst="rect">
              <a:avLst/>
            </a:prstGeom>
            <a:noFill/>
            <a:ln w="25400" cap="flat" cmpd="sng" algn="ctr">
              <a:solidFill>
                <a:srgbClr val="C8B9AA">
                  <a:shade val="50000"/>
                </a:srgbClr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DE24FF2-980E-42C9-AA8F-7D93EE29FD9F}"/>
                </a:ext>
              </a:extLst>
            </p:cNvPr>
            <p:cNvSpPr/>
            <p:nvPr/>
          </p:nvSpPr>
          <p:spPr>
            <a:xfrm>
              <a:off x="7441466" y="5016317"/>
              <a:ext cx="886627" cy="441018"/>
            </a:xfrm>
            <a:prstGeom prst="rect">
              <a:avLst/>
            </a:prstGeom>
            <a:solidFill>
              <a:srgbClr val="BB9367"/>
            </a:solidFill>
            <a:ln w="25400" cap="flat" cmpd="sng" algn="ctr">
              <a:solidFill>
                <a:srgbClr val="BB936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产线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B614D5F-BE73-4016-A6C8-5C3705E6109E}"/>
                </a:ext>
              </a:extLst>
            </p:cNvPr>
            <p:cNvSpPr/>
            <p:nvPr/>
          </p:nvSpPr>
          <p:spPr>
            <a:xfrm>
              <a:off x="7271660" y="5538984"/>
              <a:ext cx="1358535" cy="518282"/>
            </a:xfrm>
            <a:prstGeom prst="rect">
              <a:avLst/>
            </a:prstGeom>
            <a:noFill/>
            <a:ln w="25400" cap="flat" cmpd="sng" algn="ctr">
              <a:solidFill>
                <a:srgbClr val="C8B9AA">
                  <a:shade val="50000"/>
                </a:srgbClr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29572D9-3E02-407B-88F4-91AECAD7BAB2}"/>
                </a:ext>
              </a:extLst>
            </p:cNvPr>
            <p:cNvSpPr txBox="1"/>
            <p:nvPr/>
          </p:nvSpPr>
          <p:spPr>
            <a:xfrm>
              <a:off x="7339720" y="5580500"/>
              <a:ext cx="1419496" cy="865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外部认证资源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7322965-91E2-4745-9994-D2E461E147A1}"/>
                </a:ext>
              </a:extLst>
            </p:cNvPr>
            <p:cNvSpPr txBox="1"/>
            <p:nvPr/>
          </p:nvSpPr>
          <p:spPr>
            <a:xfrm>
              <a:off x="606524" y="3275788"/>
              <a:ext cx="631979" cy="932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3B8AE67-D9B1-45D4-87E1-0D5101169E5A}"/>
                </a:ext>
              </a:extLst>
            </p:cNvPr>
            <p:cNvSpPr txBox="1"/>
            <p:nvPr/>
          </p:nvSpPr>
          <p:spPr>
            <a:xfrm>
              <a:off x="1414632" y="3266031"/>
              <a:ext cx="681974" cy="932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9147B42-06AA-41FA-B86E-A936607F9F66}"/>
                </a:ext>
              </a:extLst>
            </p:cNvPr>
            <p:cNvSpPr txBox="1"/>
            <p:nvPr/>
          </p:nvSpPr>
          <p:spPr>
            <a:xfrm>
              <a:off x="2210351" y="3275787"/>
              <a:ext cx="727950" cy="532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085D88A-1E38-4BCB-BF3E-19C66EEA92ED}"/>
                </a:ext>
              </a:extLst>
            </p:cNvPr>
            <p:cNvSpPr txBox="1"/>
            <p:nvPr/>
          </p:nvSpPr>
          <p:spPr>
            <a:xfrm>
              <a:off x="2996887" y="3272744"/>
              <a:ext cx="684664" cy="932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AFDEDB3-BA3F-4B13-A950-713A9B54D335}"/>
                </a:ext>
              </a:extLst>
            </p:cNvPr>
            <p:cNvSpPr txBox="1"/>
            <p:nvPr/>
          </p:nvSpPr>
          <p:spPr>
            <a:xfrm>
              <a:off x="3810985" y="3266031"/>
              <a:ext cx="641013" cy="932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量产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7792CB7-F783-4CCC-98D4-686B473359CD}"/>
                </a:ext>
              </a:extLst>
            </p:cNvPr>
            <p:cNvSpPr txBox="1"/>
            <p:nvPr/>
          </p:nvSpPr>
          <p:spPr>
            <a:xfrm>
              <a:off x="4599631" y="3202599"/>
              <a:ext cx="657136" cy="1198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生命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周期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226ECA7-32B7-4DDF-B8D7-BD18D15469AE}"/>
                </a:ext>
              </a:extLst>
            </p:cNvPr>
            <p:cNvSpPr txBox="1"/>
            <p:nvPr/>
          </p:nvSpPr>
          <p:spPr>
            <a:xfrm>
              <a:off x="381527" y="4259568"/>
              <a:ext cx="1121761" cy="49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905BD82-378A-47CA-AC00-60747A89DA0A}"/>
                </a:ext>
              </a:extLst>
            </p:cNvPr>
            <p:cNvSpPr txBox="1"/>
            <p:nvPr/>
          </p:nvSpPr>
          <p:spPr>
            <a:xfrm>
              <a:off x="377171" y="4699354"/>
              <a:ext cx="1121761" cy="49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结构设计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16D5146-EBA8-45A2-9B08-41AB478E5515}"/>
                </a:ext>
              </a:extLst>
            </p:cNvPr>
            <p:cNvSpPr txBox="1"/>
            <p:nvPr/>
          </p:nvSpPr>
          <p:spPr>
            <a:xfrm>
              <a:off x="385878" y="5152199"/>
              <a:ext cx="1121761" cy="49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PCB</a:t>
              </a: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14C5962-E41C-4B41-8A32-E588EDC3301E}"/>
                </a:ext>
              </a:extLst>
            </p:cNvPr>
            <p:cNvSpPr txBox="1"/>
            <p:nvPr/>
          </p:nvSpPr>
          <p:spPr>
            <a:xfrm>
              <a:off x="659169" y="5648115"/>
              <a:ext cx="1121761" cy="49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创建任务</a:t>
              </a:r>
            </a:p>
          </p:txBody>
        </p:sp>
        <p:sp>
          <p:nvSpPr>
            <p:cNvPr id="46" name="加号 279">
              <a:extLst>
                <a:ext uri="{FF2B5EF4-FFF2-40B4-BE49-F238E27FC236}">
                  <a16:creationId xmlns:a16="http://schemas.microsoft.com/office/drawing/2014/main" id="{835FB5E2-2109-4134-86A5-B4A9D11F2884}"/>
                </a:ext>
              </a:extLst>
            </p:cNvPr>
            <p:cNvSpPr/>
            <p:nvPr/>
          </p:nvSpPr>
          <p:spPr>
            <a:xfrm>
              <a:off x="465803" y="5804957"/>
              <a:ext cx="245618" cy="218277"/>
            </a:xfrm>
            <a:prstGeom prst="mathPlus">
              <a:avLst/>
            </a:prstGeom>
            <a:solidFill>
              <a:srgbClr val="BB9367"/>
            </a:solidFill>
            <a:ln w="25400" cap="flat" cmpd="sng" algn="ctr">
              <a:solidFill>
                <a:srgbClr val="BB93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53D8923B-8E87-45BB-98D1-5818A3642FDD}"/>
                </a:ext>
              </a:extLst>
            </p:cNvPr>
            <p:cNvSpPr/>
            <p:nvPr/>
          </p:nvSpPr>
          <p:spPr>
            <a:xfrm>
              <a:off x="1602245" y="4273663"/>
              <a:ext cx="405920" cy="378414"/>
            </a:xfrm>
            <a:prstGeom prst="ellipse">
              <a:avLst/>
            </a:prstGeom>
            <a:solidFill>
              <a:srgbClr val="BB9367"/>
            </a:solidFill>
            <a:ln w="25400" cap="flat" cmpd="sng" algn="ctr">
              <a:solidFill>
                <a:srgbClr val="BB936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55BE557A-2B75-4F02-82FE-587D9A859E54}"/>
                </a:ext>
              </a:extLst>
            </p:cNvPr>
            <p:cNvSpPr/>
            <p:nvPr/>
          </p:nvSpPr>
          <p:spPr>
            <a:xfrm>
              <a:off x="1602243" y="4730630"/>
              <a:ext cx="405920" cy="378414"/>
            </a:xfrm>
            <a:prstGeom prst="ellipse">
              <a:avLst/>
            </a:prstGeom>
            <a:solidFill>
              <a:srgbClr val="BB9367"/>
            </a:solidFill>
            <a:ln w="25400" cap="flat" cmpd="sng" algn="ctr">
              <a:solidFill>
                <a:srgbClr val="BB93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C00598ED-28A3-4620-9690-6942C2582975}"/>
                </a:ext>
              </a:extLst>
            </p:cNvPr>
            <p:cNvSpPr/>
            <p:nvPr/>
          </p:nvSpPr>
          <p:spPr>
            <a:xfrm>
              <a:off x="1598533" y="5195534"/>
              <a:ext cx="405920" cy="378414"/>
            </a:xfrm>
            <a:prstGeom prst="ellipse">
              <a:avLst/>
            </a:prstGeom>
            <a:solidFill>
              <a:srgbClr val="BB9367"/>
            </a:solidFill>
            <a:ln w="25400" cap="flat" cmpd="sng" algn="ctr">
              <a:solidFill>
                <a:srgbClr val="BB936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CD8BCB3-A3AD-410E-B8E1-3C469EE4700E}"/>
                </a:ext>
              </a:extLst>
            </p:cNvPr>
            <p:cNvSpPr txBox="1"/>
            <p:nvPr/>
          </p:nvSpPr>
          <p:spPr>
            <a:xfrm>
              <a:off x="2430321" y="4246702"/>
              <a:ext cx="753514" cy="49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90%</a:t>
              </a:r>
              <a:endPara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CEDBE87-13A6-4F18-8AAF-C4E74B412878}"/>
                </a:ext>
              </a:extLst>
            </p:cNvPr>
            <p:cNvSpPr txBox="1"/>
            <p:nvPr/>
          </p:nvSpPr>
          <p:spPr>
            <a:xfrm>
              <a:off x="2428373" y="4730736"/>
              <a:ext cx="753514" cy="49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60%</a:t>
              </a:r>
              <a:endPara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0CF593A-3818-4BAC-85AE-5ED08407990C}"/>
                </a:ext>
              </a:extLst>
            </p:cNvPr>
            <p:cNvSpPr txBox="1"/>
            <p:nvPr/>
          </p:nvSpPr>
          <p:spPr>
            <a:xfrm>
              <a:off x="2372731" y="5187455"/>
              <a:ext cx="753514" cy="865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endPara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Group 119">
              <a:extLst>
                <a:ext uri="{FF2B5EF4-FFF2-40B4-BE49-F238E27FC236}">
                  <a16:creationId xmlns:a16="http://schemas.microsoft.com/office/drawing/2014/main" id="{B906C241-8085-4AD6-AE71-20B4C1E635BF}"/>
                </a:ext>
              </a:extLst>
            </p:cNvPr>
            <p:cNvGrpSpPr/>
            <p:nvPr/>
          </p:nvGrpSpPr>
          <p:grpSpPr>
            <a:xfrm>
              <a:off x="3703166" y="4339646"/>
              <a:ext cx="330104" cy="277145"/>
              <a:chOff x="1168380" y="3486162"/>
              <a:chExt cx="381000" cy="365126"/>
            </a:xfrm>
            <a:solidFill>
              <a:srgbClr val="FF5F5F"/>
            </a:solidFill>
          </p:grpSpPr>
          <p:sp>
            <p:nvSpPr>
              <p:cNvPr id="65" name="Freeform 16">
                <a:extLst>
                  <a:ext uri="{FF2B5EF4-FFF2-40B4-BE49-F238E27FC236}">
                    <a16:creationId xmlns:a16="http://schemas.microsoft.com/office/drawing/2014/main" id="{9E6A66CA-E412-4E3D-A7B0-2B417A480755}"/>
                  </a:ext>
                </a:extLst>
              </p:cNvPr>
              <p:cNvSpPr/>
              <p:nvPr/>
            </p:nvSpPr>
            <p:spPr bwMode="auto">
              <a:xfrm>
                <a:off x="1223942" y="3643325"/>
                <a:ext cx="146050" cy="207963"/>
              </a:xfrm>
              <a:custGeom>
                <a:avLst/>
                <a:gdLst/>
                <a:ahLst/>
                <a:cxnLst>
                  <a:cxn ang="0">
                    <a:pos x="125" y="101"/>
                  </a:cxn>
                  <a:cxn ang="0">
                    <a:pos x="125" y="231"/>
                  </a:cxn>
                  <a:cxn ang="0">
                    <a:pos x="125" y="231"/>
                  </a:cxn>
                  <a:cxn ang="0">
                    <a:pos x="124" y="237"/>
                  </a:cxn>
                  <a:cxn ang="0">
                    <a:pos x="122" y="243"/>
                  </a:cxn>
                  <a:cxn ang="0">
                    <a:pos x="119" y="248"/>
                  </a:cxn>
                  <a:cxn ang="0">
                    <a:pos x="115" y="253"/>
                  </a:cxn>
                  <a:cxn ang="0">
                    <a:pos x="110" y="257"/>
                  </a:cxn>
                  <a:cxn ang="0">
                    <a:pos x="105" y="260"/>
                  </a:cxn>
                  <a:cxn ang="0">
                    <a:pos x="99" y="262"/>
                  </a:cxn>
                  <a:cxn ang="0">
                    <a:pos x="93" y="263"/>
                  </a:cxn>
                  <a:cxn ang="0">
                    <a:pos x="93" y="263"/>
                  </a:cxn>
                  <a:cxn ang="0">
                    <a:pos x="93" y="263"/>
                  </a:cxn>
                  <a:cxn ang="0">
                    <a:pos x="87" y="262"/>
                  </a:cxn>
                  <a:cxn ang="0">
                    <a:pos x="80" y="260"/>
                  </a:cxn>
                  <a:cxn ang="0">
                    <a:pos x="74" y="257"/>
                  </a:cxn>
                  <a:cxn ang="0">
                    <a:pos x="69" y="253"/>
                  </a:cxn>
                  <a:cxn ang="0">
                    <a:pos x="66" y="248"/>
                  </a:cxn>
                  <a:cxn ang="0">
                    <a:pos x="63" y="243"/>
                  </a:cxn>
                  <a:cxn ang="0">
                    <a:pos x="61" y="237"/>
                  </a:cxn>
                  <a:cxn ang="0">
                    <a:pos x="61" y="231"/>
                  </a:cxn>
                  <a:cxn ang="0">
                    <a:pos x="61" y="101"/>
                  </a:cxn>
                  <a:cxn ang="0">
                    <a:pos x="16" y="101"/>
                  </a:cxn>
                  <a:cxn ang="0">
                    <a:pos x="16" y="101"/>
                  </a:cxn>
                  <a:cxn ang="0">
                    <a:pos x="10" y="100"/>
                  </a:cxn>
                  <a:cxn ang="0">
                    <a:pos x="5" y="99"/>
                  </a:cxn>
                  <a:cxn ang="0">
                    <a:pos x="1" y="95"/>
                  </a:cxn>
                  <a:cxn ang="0">
                    <a:pos x="0" y="91"/>
                  </a:cxn>
                  <a:cxn ang="0">
                    <a:pos x="0" y="87"/>
                  </a:cxn>
                  <a:cxn ang="0">
                    <a:pos x="0" y="82"/>
                  </a:cxn>
                  <a:cxn ang="0">
                    <a:pos x="3" y="77"/>
                  </a:cxn>
                  <a:cxn ang="0">
                    <a:pos x="7" y="73"/>
                  </a:cxn>
                  <a:cxn ang="0">
                    <a:pos x="69" y="11"/>
                  </a:cxn>
                  <a:cxn ang="0">
                    <a:pos x="69" y="11"/>
                  </a:cxn>
                  <a:cxn ang="0">
                    <a:pos x="75" y="6"/>
                  </a:cxn>
                  <a:cxn ang="0">
                    <a:pos x="80" y="2"/>
                  </a:cxn>
                  <a:cxn ang="0">
                    <a:pos x="87" y="0"/>
                  </a:cxn>
                  <a:cxn ang="0">
                    <a:pos x="93" y="0"/>
                  </a:cxn>
                  <a:cxn ang="0">
                    <a:pos x="98" y="0"/>
                  </a:cxn>
                  <a:cxn ang="0">
                    <a:pos x="104" y="2"/>
                  </a:cxn>
                  <a:cxn ang="0">
                    <a:pos x="110" y="6"/>
                  </a:cxn>
                  <a:cxn ang="0">
                    <a:pos x="115" y="11"/>
                  </a:cxn>
                  <a:cxn ang="0">
                    <a:pos x="178" y="73"/>
                  </a:cxn>
                  <a:cxn ang="0">
                    <a:pos x="178" y="73"/>
                  </a:cxn>
                  <a:cxn ang="0">
                    <a:pos x="182" y="77"/>
                  </a:cxn>
                  <a:cxn ang="0">
                    <a:pos x="184" y="82"/>
                  </a:cxn>
                  <a:cxn ang="0">
                    <a:pos x="184" y="86"/>
                  </a:cxn>
                  <a:cxn ang="0">
                    <a:pos x="184" y="91"/>
                  </a:cxn>
                  <a:cxn ang="0">
                    <a:pos x="182" y="95"/>
                  </a:cxn>
                  <a:cxn ang="0">
                    <a:pos x="178" y="97"/>
                  </a:cxn>
                  <a:cxn ang="0">
                    <a:pos x="173" y="100"/>
                  </a:cxn>
                  <a:cxn ang="0">
                    <a:pos x="166" y="101"/>
                  </a:cxn>
                  <a:cxn ang="0">
                    <a:pos x="125" y="101"/>
                  </a:cxn>
                </a:cxnLst>
                <a:rect l="0" t="0" r="r" b="b"/>
                <a:pathLst>
                  <a:path w="184" h="263">
                    <a:moveTo>
                      <a:pt x="125" y="101"/>
                    </a:moveTo>
                    <a:lnTo>
                      <a:pt x="125" y="231"/>
                    </a:lnTo>
                    <a:lnTo>
                      <a:pt x="125" y="231"/>
                    </a:lnTo>
                    <a:lnTo>
                      <a:pt x="124" y="237"/>
                    </a:lnTo>
                    <a:lnTo>
                      <a:pt x="122" y="243"/>
                    </a:lnTo>
                    <a:lnTo>
                      <a:pt x="119" y="248"/>
                    </a:lnTo>
                    <a:lnTo>
                      <a:pt x="115" y="253"/>
                    </a:lnTo>
                    <a:lnTo>
                      <a:pt x="110" y="257"/>
                    </a:lnTo>
                    <a:lnTo>
                      <a:pt x="105" y="260"/>
                    </a:lnTo>
                    <a:lnTo>
                      <a:pt x="99" y="262"/>
                    </a:lnTo>
                    <a:lnTo>
                      <a:pt x="93" y="263"/>
                    </a:lnTo>
                    <a:lnTo>
                      <a:pt x="93" y="263"/>
                    </a:lnTo>
                    <a:lnTo>
                      <a:pt x="93" y="263"/>
                    </a:lnTo>
                    <a:lnTo>
                      <a:pt x="87" y="262"/>
                    </a:lnTo>
                    <a:lnTo>
                      <a:pt x="80" y="260"/>
                    </a:lnTo>
                    <a:lnTo>
                      <a:pt x="74" y="257"/>
                    </a:lnTo>
                    <a:lnTo>
                      <a:pt x="69" y="253"/>
                    </a:lnTo>
                    <a:lnTo>
                      <a:pt x="66" y="248"/>
                    </a:lnTo>
                    <a:lnTo>
                      <a:pt x="63" y="243"/>
                    </a:lnTo>
                    <a:lnTo>
                      <a:pt x="61" y="237"/>
                    </a:lnTo>
                    <a:lnTo>
                      <a:pt x="61" y="231"/>
                    </a:lnTo>
                    <a:lnTo>
                      <a:pt x="61" y="101"/>
                    </a:lnTo>
                    <a:lnTo>
                      <a:pt x="16" y="101"/>
                    </a:lnTo>
                    <a:lnTo>
                      <a:pt x="16" y="101"/>
                    </a:lnTo>
                    <a:lnTo>
                      <a:pt x="10" y="100"/>
                    </a:lnTo>
                    <a:lnTo>
                      <a:pt x="5" y="99"/>
                    </a:lnTo>
                    <a:lnTo>
                      <a:pt x="1" y="95"/>
                    </a:lnTo>
                    <a:lnTo>
                      <a:pt x="0" y="91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3" y="77"/>
                    </a:lnTo>
                    <a:lnTo>
                      <a:pt x="7" y="73"/>
                    </a:lnTo>
                    <a:lnTo>
                      <a:pt x="69" y="11"/>
                    </a:lnTo>
                    <a:lnTo>
                      <a:pt x="69" y="11"/>
                    </a:lnTo>
                    <a:lnTo>
                      <a:pt x="75" y="6"/>
                    </a:lnTo>
                    <a:lnTo>
                      <a:pt x="80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2"/>
                    </a:lnTo>
                    <a:lnTo>
                      <a:pt x="110" y="6"/>
                    </a:lnTo>
                    <a:lnTo>
                      <a:pt x="115" y="11"/>
                    </a:lnTo>
                    <a:lnTo>
                      <a:pt x="178" y="73"/>
                    </a:lnTo>
                    <a:lnTo>
                      <a:pt x="178" y="73"/>
                    </a:lnTo>
                    <a:lnTo>
                      <a:pt x="182" y="77"/>
                    </a:lnTo>
                    <a:lnTo>
                      <a:pt x="184" y="82"/>
                    </a:lnTo>
                    <a:lnTo>
                      <a:pt x="184" y="86"/>
                    </a:lnTo>
                    <a:lnTo>
                      <a:pt x="184" y="91"/>
                    </a:lnTo>
                    <a:lnTo>
                      <a:pt x="182" y="95"/>
                    </a:lnTo>
                    <a:lnTo>
                      <a:pt x="178" y="97"/>
                    </a:lnTo>
                    <a:lnTo>
                      <a:pt x="173" y="100"/>
                    </a:lnTo>
                    <a:lnTo>
                      <a:pt x="166" y="101"/>
                    </a:lnTo>
                    <a:lnTo>
                      <a:pt x="125" y="101"/>
                    </a:lnTo>
                    <a:close/>
                  </a:path>
                </a:pathLst>
              </a:custGeom>
              <a:solidFill>
                <a:srgbClr val="B88E60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Freeform 17">
                <a:extLst>
                  <a:ext uri="{FF2B5EF4-FFF2-40B4-BE49-F238E27FC236}">
                    <a16:creationId xmlns:a16="http://schemas.microsoft.com/office/drawing/2014/main" id="{BB60AEBA-9F0C-4982-BFF8-6642559038B4}"/>
                  </a:ext>
                </a:extLst>
              </p:cNvPr>
              <p:cNvSpPr/>
              <p:nvPr/>
            </p:nvSpPr>
            <p:spPr bwMode="auto">
              <a:xfrm>
                <a:off x="1168380" y="3486162"/>
                <a:ext cx="381000" cy="266700"/>
              </a:xfrm>
              <a:custGeom>
                <a:avLst/>
                <a:gdLst/>
                <a:ahLst/>
                <a:cxnLst>
                  <a:cxn ang="0">
                    <a:pos x="392" y="125"/>
                  </a:cxn>
                  <a:cxn ang="0">
                    <a:pos x="420" y="136"/>
                  </a:cxn>
                  <a:cxn ang="0">
                    <a:pos x="445" y="153"/>
                  </a:cxn>
                  <a:cxn ang="0">
                    <a:pos x="463" y="175"/>
                  </a:cxn>
                  <a:cxn ang="0">
                    <a:pos x="476" y="200"/>
                  </a:cxn>
                  <a:cxn ang="0">
                    <a:pos x="480" y="227"/>
                  </a:cxn>
                  <a:cxn ang="0">
                    <a:pos x="480" y="237"/>
                  </a:cxn>
                  <a:cxn ang="0">
                    <a:pos x="472" y="264"/>
                  </a:cxn>
                  <a:cxn ang="0">
                    <a:pos x="457" y="289"/>
                  </a:cxn>
                  <a:cxn ang="0">
                    <a:pos x="435" y="310"/>
                  </a:cxn>
                  <a:cxn ang="0">
                    <a:pos x="408" y="325"/>
                  </a:cxn>
                  <a:cxn ang="0">
                    <a:pos x="376" y="334"/>
                  </a:cxn>
                  <a:cxn ang="0">
                    <a:pos x="376" y="220"/>
                  </a:cxn>
                  <a:cxn ang="0">
                    <a:pos x="362" y="195"/>
                  </a:cxn>
                  <a:cxn ang="0">
                    <a:pos x="347" y="185"/>
                  </a:cxn>
                  <a:cxn ang="0">
                    <a:pos x="329" y="182"/>
                  </a:cxn>
                  <a:cxn ang="0">
                    <a:pos x="301" y="190"/>
                  </a:cxn>
                  <a:cxn ang="0">
                    <a:pos x="288" y="203"/>
                  </a:cxn>
                  <a:cxn ang="0">
                    <a:pos x="280" y="230"/>
                  </a:cxn>
                  <a:cxn ang="0">
                    <a:pos x="210" y="315"/>
                  </a:cxn>
                  <a:cxn ang="0">
                    <a:pos x="246" y="313"/>
                  </a:cxn>
                  <a:cxn ang="0">
                    <a:pos x="259" y="306"/>
                  </a:cxn>
                  <a:cxn ang="0">
                    <a:pos x="268" y="295"/>
                  </a:cxn>
                  <a:cxn ang="0">
                    <a:pos x="268" y="277"/>
                  </a:cxn>
                  <a:cxn ang="0">
                    <a:pos x="258" y="259"/>
                  </a:cxn>
                  <a:cxn ang="0">
                    <a:pos x="188" y="190"/>
                  </a:cxn>
                  <a:cxn ang="0">
                    <a:pos x="162" y="182"/>
                  </a:cxn>
                  <a:cxn ang="0">
                    <a:pos x="143" y="185"/>
                  </a:cxn>
                  <a:cxn ang="0">
                    <a:pos x="65" y="259"/>
                  </a:cxn>
                  <a:cxn ang="0">
                    <a:pos x="54" y="278"/>
                  </a:cxn>
                  <a:cxn ang="0">
                    <a:pos x="54" y="295"/>
                  </a:cxn>
                  <a:cxn ang="0">
                    <a:pos x="59" y="304"/>
                  </a:cxn>
                  <a:cxn ang="0">
                    <a:pos x="67" y="310"/>
                  </a:cxn>
                  <a:cxn ang="0">
                    <a:pos x="114" y="315"/>
                  </a:cxn>
                  <a:cxn ang="0">
                    <a:pos x="101" y="334"/>
                  </a:cxn>
                  <a:cxn ang="0">
                    <a:pos x="69" y="324"/>
                  </a:cxn>
                  <a:cxn ang="0">
                    <a:pos x="41" y="306"/>
                  </a:cxn>
                  <a:cxn ang="0">
                    <a:pos x="20" y="284"/>
                  </a:cxn>
                  <a:cxn ang="0">
                    <a:pos x="5" y="257"/>
                  </a:cxn>
                  <a:cxn ang="0">
                    <a:pos x="0" y="227"/>
                  </a:cxn>
                  <a:cxn ang="0">
                    <a:pos x="1" y="219"/>
                  </a:cxn>
                  <a:cxn ang="0">
                    <a:pos x="7" y="191"/>
                  </a:cxn>
                  <a:cxn ang="0">
                    <a:pos x="22" y="167"/>
                  </a:cxn>
                  <a:cxn ang="0">
                    <a:pos x="43" y="147"/>
                  </a:cxn>
                  <a:cxn ang="0">
                    <a:pos x="69" y="132"/>
                  </a:cxn>
                  <a:cxn ang="0">
                    <a:pos x="99" y="122"/>
                  </a:cxn>
                  <a:cxn ang="0">
                    <a:pos x="99" y="118"/>
                  </a:cxn>
                  <a:cxn ang="0">
                    <a:pos x="105" y="84"/>
                  </a:cxn>
                  <a:cxn ang="0">
                    <a:pos x="123" y="53"/>
                  </a:cxn>
                  <a:cxn ang="0">
                    <a:pos x="151" y="27"/>
                  </a:cxn>
                  <a:cxn ang="0">
                    <a:pos x="185" y="10"/>
                  </a:cxn>
                  <a:cxn ang="0">
                    <a:pos x="226" y="1"/>
                  </a:cxn>
                  <a:cxn ang="0">
                    <a:pos x="255" y="1"/>
                  </a:cxn>
                  <a:cxn ang="0">
                    <a:pos x="295" y="10"/>
                  </a:cxn>
                  <a:cxn ang="0">
                    <a:pos x="330" y="27"/>
                  </a:cxn>
                  <a:cxn ang="0">
                    <a:pos x="357" y="53"/>
                  </a:cxn>
                  <a:cxn ang="0">
                    <a:pos x="374" y="84"/>
                  </a:cxn>
                  <a:cxn ang="0">
                    <a:pos x="381" y="118"/>
                  </a:cxn>
                  <a:cxn ang="0">
                    <a:pos x="381" y="122"/>
                  </a:cxn>
                </a:cxnLst>
                <a:rect l="0" t="0" r="r" b="b"/>
                <a:pathLst>
                  <a:path w="480" h="336">
                    <a:moveTo>
                      <a:pt x="381" y="122"/>
                    </a:moveTo>
                    <a:lnTo>
                      <a:pt x="381" y="122"/>
                    </a:lnTo>
                    <a:lnTo>
                      <a:pt x="392" y="125"/>
                    </a:lnTo>
                    <a:lnTo>
                      <a:pt x="402" y="127"/>
                    </a:lnTo>
                    <a:lnTo>
                      <a:pt x="412" y="132"/>
                    </a:lnTo>
                    <a:lnTo>
                      <a:pt x="420" y="136"/>
                    </a:lnTo>
                    <a:lnTo>
                      <a:pt x="429" y="141"/>
                    </a:lnTo>
                    <a:lnTo>
                      <a:pt x="438" y="147"/>
                    </a:lnTo>
                    <a:lnTo>
                      <a:pt x="445" y="153"/>
                    </a:lnTo>
                    <a:lnTo>
                      <a:pt x="451" y="161"/>
                    </a:lnTo>
                    <a:lnTo>
                      <a:pt x="457" y="167"/>
                    </a:lnTo>
                    <a:lnTo>
                      <a:pt x="463" y="175"/>
                    </a:lnTo>
                    <a:lnTo>
                      <a:pt x="468" y="183"/>
                    </a:lnTo>
                    <a:lnTo>
                      <a:pt x="472" y="191"/>
                    </a:lnTo>
                    <a:lnTo>
                      <a:pt x="476" y="200"/>
                    </a:lnTo>
                    <a:lnTo>
                      <a:pt x="478" y="209"/>
                    </a:lnTo>
                    <a:lnTo>
                      <a:pt x="480" y="219"/>
                    </a:lnTo>
                    <a:lnTo>
                      <a:pt x="480" y="227"/>
                    </a:lnTo>
                    <a:lnTo>
                      <a:pt x="480" y="227"/>
                    </a:lnTo>
                    <a:lnTo>
                      <a:pt x="480" y="227"/>
                    </a:lnTo>
                    <a:lnTo>
                      <a:pt x="480" y="237"/>
                    </a:lnTo>
                    <a:lnTo>
                      <a:pt x="478" y="247"/>
                    </a:lnTo>
                    <a:lnTo>
                      <a:pt x="476" y="256"/>
                    </a:lnTo>
                    <a:lnTo>
                      <a:pt x="472" y="264"/>
                    </a:lnTo>
                    <a:lnTo>
                      <a:pt x="467" y="273"/>
                    </a:lnTo>
                    <a:lnTo>
                      <a:pt x="462" y="282"/>
                    </a:lnTo>
                    <a:lnTo>
                      <a:pt x="457" y="289"/>
                    </a:lnTo>
                    <a:lnTo>
                      <a:pt x="450" y="297"/>
                    </a:lnTo>
                    <a:lnTo>
                      <a:pt x="442" y="304"/>
                    </a:lnTo>
                    <a:lnTo>
                      <a:pt x="435" y="310"/>
                    </a:lnTo>
                    <a:lnTo>
                      <a:pt x="426" y="315"/>
                    </a:lnTo>
                    <a:lnTo>
                      <a:pt x="418" y="320"/>
                    </a:lnTo>
                    <a:lnTo>
                      <a:pt x="408" y="325"/>
                    </a:lnTo>
                    <a:lnTo>
                      <a:pt x="398" y="329"/>
                    </a:lnTo>
                    <a:lnTo>
                      <a:pt x="387" y="331"/>
                    </a:lnTo>
                    <a:lnTo>
                      <a:pt x="376" y="334"/>
                    </a:lnTo>
                    <a:lnTo>
                      <a:pt x="376" y="230"/>
                    </a:lnTo>
                    <a:lnTo>
                      <a:pt x="376" y="230"/>
                    </a:lnTo>
                    <a:lnTo>
                      <a:pt x="376" y="220"/>
                    </a:lnTo>
                    <a:lnTo>
                      <a:pt x="372" y="211"/>
                    </a:lnTo>
                    <a:lnTo>
                      <a:pt x="368" y="203"/>
                    </a:lnTo>
                    <a:lnTo>
                      <a:pt x="362" y="195"/>
                    </a:lnTo>
                    <a:lnTo>
                      <a:pt x="362" y="195"/>
                    </a:lnTo>
                    <a:lnTo>
                      <a:pt x="355" y="190"/>
                    </a:lnTo>
                    <a:lnTo>
                      <a:pt x="347" y="185"/>
                    </a:lnTo>
                    <a:lnTo>
                      <a:pt x="337" y="183"/>
                    </a:lnTo>
                    <a:lnTo>
                      <a:pt x="329" y="182"/>
                    </a:lnTo>
                    <a:lnTo>
                      <a:pt x="329" y="182"/>
                    </a:lnTo>
                    <a:lnTo>
                      <a:pt x="319" y="183"/>
                    </a:lnTo>
                    <a:lnTo>
                      <a:pt x="309" y="185"/>
                    </a:lnTo>
                    <a:lnTo>
                      <a:pt x="301" y="190"/>
                    </a:lnTo>
                    <a:lnTo>
                      <a:pt x="294" y="195"/>
                    </a:lnTo>
                    <a:lnTo>
                      <a:pt x="294" y="195"/>
                    </a:lnTo>
                    <a:lnTo>
                      <a:pt x="288" y="203"/>
                    </a:lnTo>
                    <a:lnTo>
                      <a:pt x="284" y="211"/>
                    </a:lnTo>
                    <a:lnTo>
                      <a:pt x="280" y="220"/>
                    </a:lnTo>
                    <a:lnTo>
                      <a:pt x="280" y="230"/>
                    </a:lnTo>
                    <a:lnTo>
                      <a:pt x="280" y="336"/>
                    </a:lnTo>
                    <a:lnTo>
                      <a:pt x="210" y="336"/>
                    </a:lnTo>
                    <a:lnTo>
                      <a:pt x="210" y="315"/>
                    </a:lnTo>
                    <a:lnTo>
                      <a:pt x="235" y="315"/>
                    </a:lnTo>
                    <a:lnTo>
                      <a:pt x="235" y="315"/>
                    </a:lnTo>
                    <a:lnTo>
                      <a:pt x="246" y="313"/>
                    </a:lnTo>
                    <a:lnTo>
                      <a:pt x="255" y="310"/>
                    </a:lnTo>
                    <a:lnTo>
                      <a:pt x="255" y="310"/>
                    </a:lnTo>
                    <a:lnTo>
                      <a:pt x="259" y="306"/>
                    </a:lnTo>
                    <a:lnTo>
                      <a:pt x="263" y="303"/>
                    </a:lnTo>
                    <a:lnTo>
                      <a:pt x="266" y="299"/>
                    </a:lnTo>
                    <a:lnTo>
                      <a:pt x="268" y="295"/>
                    </a:lnTo>
                    <a:lnTo>
                      <a:pt x="268" y="295"/>
                    </a:lnTo>
                    <a:lnTo>
                      <a:pt x="269" y="285"/>
                    </a:lnTo>
                    <a:lnTo>
                      <a:pt x="268" y="277"/>
                    </a:lnTo>
                    <a:lnTo>
                      <a:pt x="268" y="277"/>
                    </a:lnTo>
                    <a:lnTo>
                      <a:pt x="264" y="268"/>
                    </a:lnTo>
                    <a:lnTo>
                      <a:pt x="258" y="259"/>
                    </a:lnTo>
                    <a:lnTo>
                      <a:pt x="195" y="198"/>
                    </a:lnTo>
                    <a:lnTo>
                      <a:pt x="195" y="198"/>
                    </a:lnTo>
                    <a:lnTo>
                      <a:pt x="188" y="190"/>
                    </a:lnTo>
                    <a:lnTo>
                      <a:pt x="179" y="185"/>
                    </a:lnTo>
                    <a:lnTo>
                      <a:pt x="170" y="183"/>
                    </a:lnTo>
                    <a:lnTo>
                      <a:pt x="162" y="182"/>
                    </a:lnTo>
                    <a:lnTo>
                      <a:pt x="162" y="182"/>
                    </a:lnTo>
                    <a:lnTo>
                      <a:pt x="152" y="183"/>
                    </a:lnTo>
                    <a:lnTo>
                      <a:pt x="143" y="185"/>
                    </a:lnTo>
                    <a:lnTo>
                      <a:pt x="136" y="190"/>
                    </a:lnTo>
                    <a:lnTo>
                      <a:pt x="127" y="198"/>
                    </a:lnTo>
                    <a:lnTo>
                      <a:pt x="65" y="259"/>
                    </a:lnTo>
                    <a:lnTo>
                      <a:pt x="65" y="259"/>
                    </a:lnTo>
                    <a:lnTo>
                      <a:pt x="58" y="268"/>
                    </a:lnTo>
                    <a:lnTo>
                      <a:pt x="54" y="278"/>
                    </a:lnTo>
                    <a:lnTo>
                      <a:pt x="54" y="278"/>
                    </a:lnTo>
                    <a:lnTo>
                      <a:pt x="53" y="287"/>
                    </a:lnTo>
                    <a:lnTo>
                      <a:pt x="54" y="295"/>
                    </a:lnTo>
                    <a:lnTo>
                      <a:pt x="54" y="295"/>
                    </a:lnTo>
                    <a:lnTo>
                      <a:pt x="57" y="300"/>
                    </a:lnTo>
                    <a:lnTo>
                      <a:pt x="59" y="304"/>
                    </a:lnTo>
                    <a:lnTo>
                      <a:pt x="63" y="306"/>
                    </a:lnTo>
                    <a:lnTo>
                      <a:pt x="67" y="310"/>
                    </a:lnTo>
                    <a:lnTo>
                      <a:pt x="67" y="310"/>
                    </a:lnTo>
                    <a:lnTo>
                      <a:pt x="75" y="314"/>
                    </a:lnTo>
                    <a:lnTo>
                      <a:pt x="85" y="315"/>
                    </a:lnTo>
                    <a:lnTo>
                      <a:pt x="114" y="315"/>
                    </a:lnTo>
                    <a:lnTo>
                      <a:pt x="114" y="335"/>
                    </a:lnTo>
                    <a:lnTo>
                      <a:pt x="114" y="335"/>
                    </a:lnTo>
                    <a:lnTo>
                      <a:pt x="101" y="334"/>
                    </a:lnTo>
                    <a:lnTo>
                      <a:pt x="90" y="331"/>
                    </a:lnTo>
                    <a:lnTo>
                      <a:pt x="79" y="327"/>
                    </a:lnTo>
                    <a:lnTo>
                      <a:pt x="69" y="324"/>
                    </a:lnTo>
                    <a:lnTo>
                      <a:pt x="59" y="319"/>
                    </a:lnTo>
                    <a:lnTo>
                      <a:pt x="49" y="313"/>
                    </a:lnTo>
                    <a:lnTo>
                      <a:pt x="41" y="306"/>
                    </a:lnTo>
                    <a:lnTo>
                      <a:pt x="33" y="300"/>
                    </a:lnTo>
                    <a:lnTo>
                      <a:pt x="26" y="292"/>
                    </a:lnTo>
                    <a:lnTo>
                      <a:pt x="20" y="284"/>
                    </a:lnTo>
                    <a:lnTo>
                      <a:pt x="13" y="275"/>
                    </a:lnTo>
                    <a:lnTo>
                      <a:pt x="8" y="267"/>
                    </a:lnTo>
                    <a:lnTo>
                      <a:pt x="5" y="257"/>
                    </a:lnTo>
                    <a:lnTo>
                      <a:pt x="2" y="248"/>
                    </a:lnTo>
                    <a:lnTo>
                      <a:pt x="1" y="23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19"/>
                    </a:lnTo>
                    <a:lnTo>
                      <a:pt x="2" y="209"/>
                    </a:lnTo>
                    <a:lnTo>
                      <a:pt x="5" y="200"/>
                    </a:lnTo>
                    <a:lnTo>
                      <a:pt x="7" y="191"/>
                    </a:lnTo>
                    <a:lnTo>
                      <a:pt x="12" y="183"/>
                    </a:lnTo>
                    <a:lnTo>
                      <a:pt x="16" y="175"/>
                    </a:lnTo>
                    <a:lnTo>
                      <a:pt x="22" y="167"/>
                    </a:lnTo>
                    <a:lnTo>
                      <a:pt x="28" y="161"/>
                    </a:lnTo>
                    <a:lnTo>
                      <a:pt x="36" y="153"/>
                    </a:lnTo>
                    <a:lnTo>
                      <a:pt x="43" y="147"/>
                    </a:lnTo>
                    <a:lnTo>
                      <a:pt x="50" y="141"/>
                    </a:lnTo>
                    <a:lnTo>
                      <a:pt x="59" y="136"/>
                    </a:lnTo>
                    <a:lnTo>
                      <a:pt x="69" y="132"/>
                    </a:lnTo>
                    <a:lnTo>
                      <a:pt x="79" y="127"/>
                    </a:lnTo>
                    <a:lnTo>
                      <a:pt x="89" y="125"/>
                    </a:lnTo>
                    <a:lnTo>
                      <a:pt x="99" y="122"/>
                    </a:lnTo>
                    <a:lnTo>
                      <a:pt x="99" y="122"/>
                    </a:lnTo>
                    <a:lnTo>
                      <a:pt x="99" y="118"/>
                    </a:lnTo>
                    <a:lnTo>
                      <a:pt x="99" y="118"/>
                    </a:lnTo>
                    <a:lnTo>
                      <a:pt x="100" y="107"/>
                    </a:lnTo>
                    <a:lnTo>
                      <a:pt x="101" y="95"/>
                    </a:lnTo>
                    <a:lnTo>
                      <a:pt x="105" y="84"/>
                    </a:lnTo>
                    <a:lnTo>
                      <a:pt x="110" y="73"/>
                    </a:lnTo>
                    <a:lnTo>
                      <a:pt x="116" y="63"/>
                    </a:lnTo>
                    <a:lnTo>
                      <a:pt x="123" y="53"/>
                    </a:lnTo>
                    <a:lnTo>
                      <a:pt x="131" y="43"/>
                    </a:lnTo>
                    <a:lnTo>
                      <a:pt x="141" y="36"/>
                    </a:lnTo>
                    <a:lnTo>
                      <a:pt x="151" y="27"/>
                    </a:lnTo>
                    <a:lnTo>
                      <a:pt x="161" y="21"/>
                    </a:lnTo>
                    <a:lnTo>
                      <a:pt x="173" y="15"/>
                    </a:lnTo>
                    <a:lnTo>
                      <a:pt x="185" y="10"/>
                    </a:lnTo>
                    <a:lnTo>
                      <a:pt x="198" y="6"/>
                    </a:lnTo>
                    <a:lnTo>
                      <a:pt x="211" y="2"/>
                    </a:lnTo>
                    <a:lnTo>
                      <a:pt x="226" y="1"/>
                    </a:lnTo>
                    <a:lnTo>
                      <a:pt x="240" y="0"/>
                    </a:lnTo>
                    <a:lnTo>
                      <a:pt x="240" y="0"/>
                    </a:lnTo>
                    <a:lnTo>
                      <a:pt x="255" y="1"/>
                    </a:lnTo>
                    <a:lnTo>
                      <a:pt x="268" y="2"/>
                    </a:lnTo>
                    <a:lnTo>
                      <a:pt x="282" y="6"/>
                    </a:lnTo>
                    <a:lnTo>
                      <a:pt x="295" y="10"/>
                    </a:lnTo>
                    <a:lnTo>
                      <a:pt x="308" y="15"/>
                    </a:lnTo>
                    <a:lnTo>
                      <a:pt x="319" y="21"/>
                    </a:lnTo>
                    <a:lnTo>
                      <a:pt x="330" y="27"/>
                    </a:lnTo>
                    <a:lnTo>
                      <a:pt x="340" y="36"/>
                    </a:lnTo>
                    <a:lnTo>
                      <a:pt x="348" y="43"/>
                    </a:lnTo>
                    <a:lnTo>
                      <a:pt x="357" y="53"/>
                    </a:lnTo>
                    <a:lnTo>
                      <a:pt x="365" y="63"/>
                    </a:lnTo>
                    <a:lnTo>
                      <a:pt x="369" y="73"/>
                    </a:lnTo>
                    <a:lnTo>
                      <a:pt x="374" y="84"/>
                    </a:lnTo>
                    <a:lnTo>
                      <a:pt x="378" y="95"/>
                    </a:lnTo>
                    <a:lnTo>
                      <a:pt x="381" y="107"/>
                    </a:lnTo>
                    <a:lnTo>
                      <a:pt x="381" y="118"/>
                    </a:lnTo>
                    <a:lnTo>
                      <a:pt x="381" y="118"/>
                    </a:lnTo>
                    <a:lnTo>
                      <a:pt x="381" y="122"/>
                    </a:lnTo>
                    <a:lnTo>
                      <a:pt x="381" y="122"/>
                    </a:lnTo>
                    <a:close/>
                  </a:path>
                </a:pathLst>
              </a:custGeom>
              <a:solidFill>
                <a:srgbClr val="B88E60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Freeform 18">
                <a:extLst>
                  <a:ext uri="{FF2B5EF4-FFF2-40B4-BE49-F238E27FC236}">
                    <a16:creationId xmlns:a16="http://schemas.microsoft.com/office/drawing/2014/main" id="{970B6CEC-08C1-4295-83F3-F638C86D799E}"/>
                  </a:ext>
                </a:extLst>
              </p:cNvPr>
              <p:cNvSpPr/>
              <p:nvPr/>
            </p:nvSpPr>
            <p:spPr bwMode="auto">
              <a:xfrm>
                <a:off x="1355705" y="3643325"/>
                <a:ext cx="147638" cy="207963"/>
              </a:xfrm>
              <a:custGeom>
                <a:avLst/>
                <a:gdLst/>
                <a:ahLst/>
                <a:cxnLst>
                  <a:cxn ang="0">
                    <a:pos x="126" y="162"/>
                  </a:cxn>
                  <a:cxn ang="0">
                    <a:pos x="126" y="32"/>
                  </a:cxn>
                  <a:cxn ang="0">
                    <a:pos x="126" y="32"/>
                  </a:cxn>
                  <a:cxn ang="0">
                    <a:pos x="125" y="26"/>
                  </a:cxn>
                  <a:cxn ang="0">
                    <a:pos x="123" y="19"/>
                  </a:cxn>
                  <a:cxn ang="0">
                    <a:pos x="120" y="13"/>
                  </a:cxn>
                  <a:cxn ang="0">
                    <a:pos x="116" y="8"/>
                  </a:cxn>
                  <a:cxn ang="0">
                    <a:pos x="111" y="5"/>
                  </a:cxn>
                  <a:cxn ang="0">
                    <a:pos x="106" y="2"/>
                  </a:cxn>
                  <a:cxn ang="0">
                    <a:pos x="100" y="0"/>
                  </a:cxn>
                  <a:cxn ang="0">
                    <a:pos x="94" y="0"/>
                  </a:cxn>
                  <a:cxn ang="0">
                    <a:pos x="94" y="0"/>
                  </a:cxn>
                  <a:cxn ang="0">
                    <a:pos x="94" y="0"/>
                  </a:cxn>
                  <a:cxn ang="0">
                    <a:pos x="86" y="0"/>
                  </a:cxn>
                  <a:cxn ang="0">
                    <a:pos x="80" y="2"/>
                  </a:cxn>
                  <a:cxn ang="0">
                    <a:pos x="75" y="5"/>
                  </a:cxn>
                  <a:cxn ang="0">
                    <a:pos x="70" y="8"/>
                  </a:cxn>
                  <a:cxn ang="0">
                    <a:pos x="66" y="13"/>
                  </a:cxn>
                  <a:cxn ang="0">
                    <a:pos x="64" y="19"/>
                  </a:cxn>
                  <a:cxn ang="0">
                    <a:pos x="62" y="26"/>
                  </a:cxn>
                  <a:cxn ang="0">
                    <a:pos x="62" y="32"/>
                  </a:cxn>
                  <a:cxn ang="0">
                    <a:pos x="62" y="162"/>
                  </a:cxn>
                  <a:cxn ang="0">
                    <a:pos x="17" y="162"/>
                  </a:cxn>
                  <a:cxn ang="0">
                    <a:pos x="17" y="162"/>
                  </a:cxn>
                  <a:cxn ang="0">
                    <a:pos x="11" y="162"/>
                  </a:cxn>
                  <a:cxn ang="0">
                    <a:pos x="6" y="164"/>
                  </a:cxn>
                  <a:cxn ang="0">
                    <a:pos x="2" y="167"/>
                  </a:cxn>
                  <a:cxn ang="0">
                    <a:pos x="1" y="170"/>
                  </a:cxn>
                  <a:cxn ang="0">
                    <a:pos x="0" y="175"/>
                  </a:cxn>
                  <a:cxn ang="0">
                    <a:pos x="1" y="179"/>
                  </a:cxn>
                  <a:cxn ang="0">
                    <a:pos x="3" y="184"/>
                  </a:cxn>
                  <a:cxn ang="0">
                    <a:pos x="7" y="189"/>
                  </a:cxn>
                  <a:cxn ang="0">
                    <a:pos x="70" y="251"/>
                  </a:cxn>
                  <a:cxn ang="0">
                    <a:pos x="70" y="251"/>
                  </a:cxn>
                  <a:cxn ang="0">
                    <a:pos x="76" y="256"/>
                  </a:cxn>
                  <a:cxn ang="0">
                    <a:pos x="81" y="259"/>
                  </a:cxn>
                  <a:cxn ang="0">
                    <a:pos x="88" y="262"/>
                  </a:cxn>
                  <a:cxn ang="0">
                    <a:pos x="92" y="263"/>
                  </a:cxn>
                  <a:cxn ang="0">
                    <a:pos x="99" y="262"/>
                  </a:cxn>
                  <a:cxn ang="0">
                    <a:pos x="105" y="259"/>
                  </a:cxn>
                  <a:cxn ang="0">
                    <a:pos x="110" y="256"/>
                  </a:cxn>
                  <a:cxn ang="0">
                    <a:pos x="116" y="251"/>
                  </a:cxn>
                  <a:cxn ang="0">
                    <a:pos x="179" y="189"/>
                  </a:cxn>
                  <a:cxn ang="0">
                    <a:pos x="179" y="189"/>
                  </a:cxn>
                  <a:cxn ang="0">
                    <a:pos x="183" y="185"/>
                  </a:cxn>
                  <a:cxn ang="0">
                    <a:pos x="184" y="180"/>
                  </a:cxn>
                  <a:cxn ang="0">
                    <a:pos x="185" y="175"/>
                  </a:cxn>
                  <a:cxn ang="0">
                    <a:pos x="185" y="171"/>
                  </a:cxn>
                  <a:cxn ang="0">
                    <a:pos x="183" y="168"/>
                  </a:cxn>
                  <a:cxn ang="0">
                    <a:pos x="179" y="164"/>
                  </a:cxn>
                  <a:cxn ang="0">
                    <a:pos x="173" y="162"/>
                  </a:cxn>
                  <a:cxn ang="0">
                    <a:pos x="165" y="162"/>
                  </a:cxn>
                  <a:cxn ang="0">
                    <a:pos x="126" y="162"/>
                  </a:cxn>
                </a:cxnLst>
                <a:rect l="0" t="0" r="r" b="b"/>
                <a:pathLst>
                  <a:path w="185" h="263">
                    <a:moveTo>
                      <a:pt x="126" y="162"/>
                    </a:moveTo>
                    <a:lnTo>
                      <a:pt x="126" y="32"/>
                    </a:lnTo>
                    <a:lnTo>
                      <a:pt x="126" y="32"/>
                    </a:lnTo>
                    <a:lnTo>
                      <a:pt x="125" y="26"/>
                    </a:lnTo>
                    <a:lnTo>
                      <a:pt x="123" y="19"/>
                    </a:lnTo>
                    <a:lnTo>
                      <a:pt x="120" y="13"/>
                    </a:lnTo>
                    <a:lnTo>
                      <a:pt x="116" y="8"/>
                    </a:lnTo>
                    <a:lnTo>
                      <a:pt x="111" y="5"/>
                    </a:lnTo>
                    <a:lnTo>
                      <a:pt x="106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86" y="0"/>
                    </a:lnTo>
                    <a:lnTo>
                      <a:pt x="80" y="2"/>
                    </a:lnTo>
                    <a:lnTo>
                      <a:pt x="75" y="5"/>
                    </a:lnTo>
                    <a:lnTo>
                      <a:pt x="70" y="8"/>
                    </a:lnTo>
                    <a:lnTo>
                      <a:pt x="66" y="13"/>
                    </a:lnTo>
                    <a:lnTo>
                      <a:pt x="64" y="19"/>
                    </a:lnTo>
                    <a:lnTo>
                      <a:pt x="62" y="26"/>
                    </a:lnTo>
                    <a:lnTo>
                      <a:pt x="62" y="32"/>
                    </a:lnTo>
                    <a:lnTo>
                      <a:pt x="62" y="162"/>
                    </a:lnTo>
                    <a:lnTo>
                      <a:pt x="17" y="162"/>
                    </a:lnTo>
                    <a:lnTo>
                      <a:pt x="17" y="162"/>
                    </a:lnTo>
                    <a:lnTo>
                      <a:pt x="11" y="162"/>
                    </a:lnTo>
                    <a:lnTo>
                      <a:pt x="6" y="164"/>
                    </a:lnTo>
                    <a:lnTo>
                      <a:pt x="2" y="167"/>
                    </a:lnTo>
                    <a:lnTo>
                      <a:pt x="1" y="170"/>
                    </a:lnTo>
                    <a:lnTo>
                      <a:pt x="0" y="175"/>
                    </a:lnTo>
                    <a:lnTo>
                      <a:pt x="1" y="179"/>
                    </a:lnTo>
                    <a:lnTo>
                      <a:pt x="3" y="184"/>
                    </a:lnTo>
                    <a:lnTo>
                      <a:pt x="7" y="189"/>
                    </a:lnTo>
                    <a:lnTo>
                      <a:pt x="70" y="251"/>
                    </a:lnTo>
                    <a:lnTo>
                      <a:pt x="70" y="251"/>
                    </a:lnTo>
                    <a:lnTo>
                      <a:pt x="76" y="256"/>
                    </a:lnTo>
                    <a:lnTo>
                      <a:pt x="81" y="259"/>
                    </a:lnTo>
                    <a:lnTo>
                      <a:pt x="88" y="262"/>
                    </a:lnTo>
                    <a:lnTo>
                      <a:pt x="92" y="263"/>
                    </a:lnTo>
                    <a:lnTo>
                      <a:pt x="99" y="262"/>
                    </a:lnTo>
                    <a:lnTo>
                      <a:pt x="105" y="259"/>
                    </a:lnTo>
                    <a:lnTo>
                      <a:pt x="110" y="256"/>
                    </a:lnTo>
                    <a:lnTo>
                      <a:pt x="116" y="251"/>
                    </a:lnTo>
                    <a:lnTo>
                      <a:pt x="179" y="189"/>
                    </a:lnTo>
                    <a:lnTo>
                      <a:pt x="179" y="189"/>
                    </a:lnTo>
                    <a:lnTo>
                      <a:pt x="183" y="185"/>
                    </a:lnTo>
                    <a:lnTo>
                      <a:pt x="184" y="180"/>
                    </a:lnTo>
                    <a:lnTo>
                      <a:pt x="185" y="175"/>
                    </a:lnTo>
                    <a:lnTo>
                      <a:pt x="185" y="171"/>
                    </a:lnTo>
                    <a:lnTo>
                      <a:pt x="183" y="168"/>
                    </a:lnTo>
                    <a:lnTo>
                      <a:pt x="179" y="164"/>
                    </a:lnTo>
                    <a:lnTo>
                      <a:pt x="173" y="162"/>
                    </a:lnTo>
                    <a:lnTo>
                      <a:pt x="165" y="162"/>
                    </a:lnTo>
                    <a:lnTo>
                      <a:pt x="126" y="162"/>
                    </a:lnTo>
                    <a:close/>
                  </a:path>
                </a:pathLst>
              </a:custGeom>
              <a:solidFill>
                <a:srgbClr val="B88E60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4" name="Group 119">
              <a:extLst>
                <a:ext uri="{FF2B5EF4-FFF2-40B4-BE49-F238E27FC236}">
                  <a16:creationId xmlns:a16="http://schemas.microsoft.com/office/drawing/2014/main" id="{8A64D605-44F2-4FDE-93D8-FE48FDB1A536}"/>
                </a:ext>
              </a:extLst>
            </p:cNvPr>
            <p:cNvGrpSpPr/>
            <p:nvPr/>
          </p:nvGrpSpPr>
          <p:grpSpPr>
            <a:xfrm>
              <a:off x="3698810" y="4818620"/>
              <a:ext cx="330104" cy="277145"/>
              <a:chOff x="1168380" y="3486162"/>
              <a:chExt cx="381000" cy="365126"/>
            </a:xfrm>
            <a:solidFill>
              <a:srgbClr val="FF5F5F"/>
            </a:solidFill>
          </p:grpSpPr>
          <p:sp>
            <p:nvSpPr>
              <p:cNvPr id="62" name="Freeform 16">
                <a:extLst>
                  <a:ext uri="{FF2B5EF4-FFF2-40B4-BE49-F238E27FC236}">
                    <a16:creationId xmlns:a16="http://schemas.microsoft.com/office/drawing/2014/main" id="{CF45883D-F6DF-4F4A-9581-5F7E8CEACB21}"/>
                  </a:ext>
                </a:extLst>
              </p:cNvPr>
              <p:cNvSpPr/>
              <p:nvPr/>
            </p:nvSpPr>
            <p:spPr bwMode="auto">
              <a:xfrm>
                <a:off x="1223942" y="3643325"/>
                <a:ext cx="146050" cy="207963"/>
              </a:xfrm>
              <a:custGeom>
                <a:avLst/>
                <a:gdLst/>
                <a:ahLst/>
                <a:cxnLst>
                  <a:cxn ang="0">
                    <a:pos x="125" y="101"/>
                  </a:cxn>
                  <a:cxn ang="0">
                    <a:pos x="125" y="231"/>
                  </a:cxn>
                  <a:cxn ang="0">
                    <a:pos x="125" y="231"/>
                  </a:cxn>
                  <a:cxn ang="0">
                    <a:pos x="124" y="237"/>
                  </a:cxn>
                  <a:cxn ang="0">
                    <a:pos x="122" y="243"/>
                  </a:cxn>
                  <a:cxn ang="0">
                    <a:pos x="119" y="248"/>
                  </a:cxn>
                  <a:cxn ang="0">
                    <a:pos x="115" y="253"/>
                  </a:cxn>
                  <a:cxn ang="0">
                    <a:pos x="110" y="257"/>
                  </a:cxn>
                  <a:cxn ang="0">
                    <a:pos x="105" y="260"/>
                  </a:cxn>
                  <a:cxn ang="0">
                    <a:pos x="99" y="262"/>
                  </a:cxn>
                  <a:cxn ang="0">
                    <a:pos x="93" y="263"/>
                  </a:cxn>
                  <a:cxn ang="0">
                    <a:pos x="93" y="263"/>
                  </a:cxn>
                  <a:cxn ang="0">
                    <a:pos x="93" y="263"/>
                  </a:cxn>
                  <a:cxn ang="0">
                    <a:pos x="87" y="262"/>
                  </a:cxn>
                  <a:cxn ang="0">
                    <a:pos x="80" y="260"/>
                  </a:cxn>
                  <a:cxn ang="0">
                    <a:pos x="74" y="257"/>
                  </a:cxn>
                  <a:cxn ang="0">
                    <a:pos x="69" y="253"/>
                  </a:cxn>
                  <a:cxn ang="0">
                    <a:pos x="66" y="248"/>
                  </a:cxn>
                  <a:cxn ang="0">
                    <a:pos x="63" y="243"/>
                  </a:cxn>
                  <a:cxn ang="0">
                    <a:pos x="61" y="237"/>
                  </a:cxn>
                  <a:cxn ang="0">
                    <a:pos x="61" y="231"/>
                  </a:cxn>
                  <a:cxn ang="0">
                    <a:pos x="61" y="101"/>
                  </a:cxn>
                  <a:cxn ang="0">
                    <a:pos x="16" y="101"/>
                  </a:cxn>
                  <a:cxn ang="0">
                    <a:pos x="16" y="101"/>
                  </a:cxn>
                  <a:cxn ang="0">
                    <a:pos x="10" y="100"/>
                  </a:cxn>
                  <a:cxn ang="0">
                    <a:pos x="5" y="99"/>
                  </a:cxn>
                  <a:cxn ang="0">
                    <a:pos x="1" y="95"/>
                  </a:cxn>
                  <a:cxn ang="0">
                    <a:pos x="0" y="91"/>
                  </a:cxn>
                  <a:cxn ang="0">
                    <a:pos x="0" y="87"/>
                  </a:cxn>
                  <a:cxn ang="0">
                    <a:pos x="0" y="82"/>
                  </a:cxn>
                  <a:cxn ang="0">
                    <a:pos x="3" y="77"/>
                  </a:cxn>
                  <a:cxn ang="0">
                    <a:pos x="7" y="73"/>
                  </a:cxn>
                  <a:cxn ang="0">
                    <a:pos x="69" y="11"/>
                  </a:cxn>
                  <a:cxn ang="0">
                    <a:pos x="69" y="11"/>
                  </a:cxn>
                  <a:cxn ang="0">
                    <a:pos x="75" y="6"/>
                  </a:cxn>
                  <a:cxn ang="0">
                    <a:pos x="80" y="2"/>
                  </a:cxn>
                  <a:cxn ang="0">
                    <a:pos x="87" y="0"/>
                  </a:cxn>
                  <a:cxn ang="0">
                    <a:pos x="93" y="0"/>
                  </a:cxn>
                  <a:cxn ang="0">
                    <a:pos x="98" y="0"/>
                  </a:cxn>
                  <a:cxn ang="0">
                    <a:pos x="104" y="2"/>
                  </a:cxn>
                  <a:cxn ang="0">
                    <a:pos x="110" y="6"/>
                  </a:cxn>
                  <a:cxn ang="0">
                    <a:pos x="115" y="11"/>
                  </a:cxn>
                  <a:cxn ang="0">
                    <a:pos x="178" y="73"/>
                  </a:cxn>
                  <a:cxn ang="0">
                    <a:pos x="178" y="73"/>
                  </a:cxn>
                  <a:cxn ang="0">
                    <a:pos x="182" y="77"/>
                  </a:cxn>
                  <a:cxn ang="0">
                    <a:pos x="184" y="82"/>
                  </a:cxn>
                  <a:cxn ang="0">
                    <a:pos x="184" y="86"/>
                  </a:cxn>
                  <a:cxn ang="0">
                    <a:pos x="184" y="91"/>
                  </a:cxn>
                  <a:cxn ang="0">
                    <a:pos x="182" y="95"/>
                  </a:cxn>
                  <a:cxn ang="0">
                    <a:pos x="178" y="97"/>
                  </a:cxn>
                  <a:cxn ang="0">
                    <a:pos x="173" y="100"/>
                  </a:cxn>
                  <a:cxn ang="0">
                    <a:pos x="166" y="101"/>
                  </a:cxn>
                  <a:cxn ang="0">
                    <a:pos x="125" y="101"/>
                  </a:cxn>
                </a:cxnLst>
                <a:rect l="0" t="0" r="r" b="b"/>
                <a:pathLst>
                  <a:path w="184" h="263">
                    <a:moveTo>
                      <a:pt x="125" y="101"/>
                    </a:moveTo>
                    <a:lnTo>
                      <a:pt x="125" y="231"/>
                    </a:lnTo>
                    <a:lnTo>
                      <a:pt x="125" y="231"/>
                    </a:lnTo>
                    <a:lnTo>
                      <a:pt x="124" y="237"/>
                    </a:lnTo>
                    <a:lnTo>
                      <a:pt x="122" y="243"/>
                    </a:lnTo>
                    <a:lnTo>
                      <a:pt x="119" y="248"/>
                    </a:lnTo>
                    <a:lnTo>
                      <a:pt x="115" y="253"/>
                    </a:lnTo>
                    <a:lnTo>
                      <a:pt x="110" y="257"/>
                    </a:lnTo>
                    <a:lnTo>
                      <a:pt x="105" y="260"/>
                    </a:lnTo>
                    <a:lnTo>
                      <a:pt x="99" y="262"/>
                    </a:lnTo>
                    <a:lnTo>
                      <a:pt x="93" y="263"/>
                    </a:lnTo>
                    <a:lnTo>
                      <a:pt x="93" y="263"/>
                    </a:lnTo>
                    <a:lnTo>
                      <a:pt x="93" y="263"/>
                    </a:lnTo>
                    <a:lnTo>
                      <a:pt x="87" y="262"/>
                    </a:lnTo>
                    <a:lnTo>
                      <a:pt x="80" y="260"/>
                    </a:lnTo>
                    <a:lnTo>
                      <a:pt x="74" y="257"/>
                    </a:lnTo>
                    <a:lnTo>
                      <a:pt x="69" y="253"/>
                    </a:lnTo>
                    <a:lnTo>
                      <a:pt x="66" y="248"/>
                    </a:lnTo>
                    <a:lnTo>
                      <a:pt x="63" y="243"/>
                    </a:lnTo>
                    <a:lnTo>
                      <a:pt x="61" y="237"/>
                    </a:lnTo>
                    <a:lnTo>
                      <a:pt x="61" y="231"/>
                    </a:lnTo>
                    <a:lnTo>
                      <a:pt x="61" y="101"/>
                    </a:lnTo>
                    <a:lnTo>
                      <a:pt x="16" y="101"/>
                    </a:lnTo>
                    <a:lnTo>
                      <a:pt x="16" y="101"/>
                    </a:lnTo>
                    <a:lnTo>
                      <a:pt x="10" y="100"/>
                    </a:lnTo>
                    <a:lnTo>
                      <a:pt x="5" y="99"/>
                    </a:lnTo>
                    <a:lnTo>
                      <a:pt x="1" y="95"/>
                    </a:lnTo>
                    <a:lnTo>
                      <a:pt x="0" y="91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3" y="77"/>
                    </a:lnTo>
                    <a:lnTo>
                      <a:pt x="7" y="73"/>
                    </a:lnTo>
                    <a:lnTo>
                      <a:pt x="69" y="11"/>
                    </a:lnTo>
                    <a:lnTo>
                      <a:pt x="69" y="11"/>
                    </a:lnTo>
                    <a:lnTo>
                      <a:pt x="75" y="6"/>
                    </a:lnTo>
                    <a:lnTo>
                      <a:pt x="80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2"/>
                    </a:lnTo>
                    <a:lnTo>
                      <a:pt x="110" y="6"/>
                    </a:lnTo>
                    <a:lnTo>
                      <a:pt x="115" y="11"/>
                    </a:lnTo>
                    <a:lnTo>
                      <a:pt x="178" y="73"/>
                    </a:lnTo>
                    <a:lnTo>
                      <a:pt x="178" y="73"/>
                    </a:lnTo>
                    <a:lnTo>
                      <a:pt x="182" y="77"/>
                    </a:lnTo>
                    <a:lnTo>
                      <a:pt x="184" y="82"/>
                    </a:lnTo>
                    <a:lnTo>
                      <a:pt x="184" y="86"/>
                    </a:lnTo>
                    <a:lnTo>
                      <a:pt x="184" y="91"/>
                    </a:lnTo>
                    <a:lnTo>
                      <a:pt x="182" y="95"/>
                    </a:lnTo>
                    <a:lnTo>
                      <a:pt x="178" y="97"/>
                    </a:lnTo>
                    <a:lnTo>
                      <a:pt x="173" y="100"/>
                    </a:lnTo>
                    <a:lnTo>
                      <a:pt x="166" y="101"/>
                    </a:lnTo>
                    <a:lnTo>
                      <a:pt x="125" y="101"/>
                    </a:lnTo>
                    <a:close/>
                  </a:path>
                </a:pathLst>
              </a:custGeom>
              <a:solidFill>
                <a:srgbClr val="B88E60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Freeform 17">
                <a:extLst>
                  <a:ext uri="{FF2B5EF4-FFF2-40B4-BE49-F238E27FC236}">
                    <a16:creationId xmlns:a16="http://schemas.microsoft.com/office/drawing/2014/main" id="{9862CB69-4661-408A-B0A4-EC35451C1D1C}"/>
                  </a:ext>
                </a:extLst>
              </p:cNvPr>
              <p:cNvSpPr/>
              <p:nvPr/>
            </p:nvSpPr>
            <p:spPr bwMode="auto">
              <a:xfrm>
                <a:off x="1168380" y="3486162"/>
                <a:ext cx="381000" cy="266700"/>
              </a:xfrm>
              <a:custGeom>
                <a:avLst/>
                <a:gdLst/>
                <a:ahLst/>
                <a:cxnLst>
                  <a:cxn ang="0">
                    <a:pos x="392" y="125"/>
                  </a:cxn>
                  <a:cxn ang="0">
                    <a:pos x="420" y="136"/>
                  </a:cxn>
                  <a:cxn ang="0">
                    <a:pos x="445" y="153"/>
                  </a:cxn>
                  <a:cxn ang="0">
                    <a:pos x="463" y="175"/>
                  </a:cxn>
                  <a:cxn ang="0">
                    <a:pos x="476" y="200"/>
                  </a:cxn>
                  <a:cxn ang="0">
                    <a:pos x="480" y="227"/>
                  </a:cxn>
                  <a:cxn ang="0">
                    <a:pos x="480" y="237"/>
                  </a:cxn>
                  <a:cxn ang="0">
                    <a:pos x="472" y="264"/>
                  </a:cxn>
                  <a:cxn ang="0">
                    <a:pos x="457" y="289"/>
                  </a:cxn>
                  <a:cxn ang="0">
                    <a:pos x="435" y="310"/>
                  </a:cxn>
                  <a:cxn ang="0">
                    <a:pos x="408" y="325"/>
                  </a:cxn>
                  <a:cxn ang="0">
                    <a:pos x="376" y="334"/>
                  </a:cxn>
                  <a:cxn ang="0">
                    <a:pos x="376" y="220"/>
                  </a:cxn>
                  <a:cxn ang="0">
                    <a:pos x="362" y="195"/>
                  </a:cxn>
                  <a:cxn ang="0">
                    <a:pos x="347" y="185"/>
                  </a:cxn>
                  <a:cxn ang="0">
                    <a:pos x="329" y="182"/>
                  </a:cxn>
                  <a:cxn ang="0">
                    <a:pos x="301" y="190"/>
                  </a:cxn>
                  <a:cxn ang="0">
                    <a:pos x="288" y="203"/>
                  </a:cxn>
                  <a:cxn ang="0">
                    <a:pos x="280" y="230"/>
                  </a:cxn>
                  <a:cxn ang="0">
                    <a:pos x="210" y="315"/>
                  </a:cxn>
                  <a:cxn ang="0">
                    <a:pos x="246" y="313"/>
                  </a:cxn>
                  <a:cxn ang="0">
                    <a:pos x="259" y="306"/>
                  </a:cxn>
                  <a:cxn ang="0">
                    <a:pos x="268" y="295"/>
                  </a:cxn>
                  <a:cxn ang="0">
                    <a:pos x="268" y="277"/>
                  </a:cxn>
                  <a:cxn ang="0">
                    <a:pos x="258" y="259"/>
                  </a:cxn>
                  <a:cxn ang="0">
                    <a:pos x="188" y="190"/>
                  </a:cxn>
                  <a:cxn ang="0">
                    <a:pos x="162" y="182"/>
                  </a:cxn>
                  <a:cxn ang="0">
                    <a:pos x="143" y="185"/>
                  </a:cxn>
                  <a:cxn ang="0">
                    <a:pos x="65" y="259"/>
                  </a:cxn>
                  <a:cxn ang="0">
                    <a:pos x="54" y="278"/>
                  </a:cxn>
                  <a:cxn ang="0">
                    <a:pos x="54" y="295"/>
                  </a:cxn>
                  <a:cxn ang="0">
                    <a:pos x="59" y="304"/>
                  </a:cxn>
                  <a:cxn ang="0">
                    <a:pos x="67" y="310"/>
                  </a:cxn>
                  <a:cxn ang="0">
                    <a:pos x="114" y="315"/>
                  </a:cxn>
                  <a:cxn ang="0">
                    <a:pos x="101" y="334"/>
                  </a:cxn>
                  <a:cxn ang="0">
                    <a:pos x="69" y="324"/>
                  </a:cxn>
                  <a:cxn ang="0">
                    <a:pos x="41" y="306"/>
                  </a:cxn>
                  <a:cxn ang="0">
                    <a:pos x="20" y="284"/>
                  </a:cxn>
                  <a:cxn ang="0">
                    <a:pos x="5" y="257"/>
                  </a:cxn>
                  <a:cxn ang="0">
                    <a:pos x="0" y="227"/>
                  </a:cxn>
                  <a:cxn ang="0">
                    <a:pos x="1" y="219"/>
                  </a:cxn>
                  <a:cxn ang="0">
                    <a:pos x="7" y="191"/>
                  </a:cxn>
                  <a:cxn ang="0">
                    <a:pos x="22" y="167"/>
                  </a:cxn>
                  <a:cxn ang="0">
                    <a:pos x="43" y="147"/>
                  </a:cxn>
                  <a:cxn ang="0">
                    <a:pos x="69" y="132"/>
                  </a:cxn>
                  <a:cxn ang="0">
                    <a:pos x="99" y="122"/>
                  </a:cxn>
                  <a:cxn ang="0">
                    <a:pos x="99" y="118"/>
                  </a:cxn>
                  <a:cxn ang="0">
                    <a:pos x="105" y="84"/>
                  </a:cxn>
                  <a:cxn ang="0">
                    <a:pos x="123" y="53"/>
                  </a:cxn>
                  <a:cxn ang="0">
                    <a:pos x="151" y="27"/>
                  </a:cxn>
                  <a:cxn ang="0">
                    <a:pos x="185" y="10"/>
                  </a:cxn>
                  <a:cxn ang="0">
                    <a:pos x="226" y="1"/>
                  </a:cxn>
                  <a:cxn ang="0">
                    <a:pos x="255" y="1"/>
                  </a:cxn>
                  <a:cxn ang="0">
                    <a:pos x="295" y="10"/>
                  </a:cxn>
                  <a:cxn ang="0">
                    <a:pos x="330" y="27"/>
                  </a:cxn>
                  <a:cxn ang="0">
                    <a:pos x="357" y="53"/>
                  </a:cxn>
                  <a:cxn ang="0">
                    <a:pos x="374" y="84"/>
                  </a:cxn>
                  <a:cxn ang="0">
                    <a:pos x="381" y="118"/>
                  </a:cxn>
                  <a:cxn ang="0">
                    <a:pos x="381" y="122"/>
                  </a:cxn>
                </a:cxnLst>
                <a:rect l="0" t="0" r="r" b="b"/>
                <a:pathLst>
                  <a:path w="480" h="336">
                    <a:moveTo>
                      <a:pt x="381" y="122"/>
                    </a:moveTo>
                    <a:lnTo>
                      <a:pt x="381" y="122"/>
                    </a:lnTo>
                    <a:lnTo>
                      <a:pt x="392" y="125"/>
                    </a:lnTo>
                    <a:lnTo>
                      <a:pt x="402" y="127"/>
                    </a:lnTo>
                    <a:lnTo>
                      <a:pt x="412" y="132"/>
                    </a:lnTo>
                    <a:lnTo>
                      <a:pt x="420" y="136"/>
                    </a:lnTo>
                    <a:lnTo>
                      <a:pt x="429" y="141"/>
                    </a:lnTo>
                    <a:lnTo>
                      <a:pt x="438" y="147"/>
                    </a:lnTo>
                    <a:lnTo>
                      <a:pt x="445" y="153"/>
                    </a:lnTo>
                    <a:lnTo>
                      <a:pt x="451" y="161"/>
                    </a:lnTo>
                    <a:lnTo>
                      <a:pt x="457" y="167"/>
                    </a:lnTo>
                    <a:lnTo>
                      <a:pt x="463" y="175"/>
                    </a:lnTo>
                    <a:lnTo>
                      <a:pt x="468" y="183"/>
                    </a:lnTo>
                    <a:lnTo>
                      <a:pt x="472" y="191"/>
                    </a:lnTo>
                    <a:lnTo>
                      <a:pt x="476" y="200"/>
                    </a:lnTo>
                    <a:lnTo>
                      <a:pt x="478" y="209"/>
                    </a:lnTo>
                    <a:lnTo>
                      <a:pt x="480" y="219"/>
                    </a:lnTo>
                    <a:lnTo>
                      <a:pt x="480" y="227"/>
                    </a:lnTo>
                    <a:lnTo>
                      <a:pt x="480" y="227"/>
                    </a:lnTo>
                    <a:lnTo>
                      <a:pt x="480" y="227"/>
                    </a:lnTo>
                    <a:lnTo>
                      <a:pt x="480" y="237"/>
                    </a:lnTo>
                    <a:lnTo>
                      <a:pt x="478" y="247"/>
                    </a:lnTo>
                    <a:lnTo>
                      <a:pt x="476" y="256"/>
                    </a:lnTo>
                    <a:lnTo>
                      <a:pt x="472" y="264"/>
                    </a:lnTo>
                    <a:lnTo>
                      <a:pt x="467" y="273"/>
                    </a:lnTo>
                    <a:lnTo>
                      <a:pt x="462" y="282"/>
                    </a:lnTo>
                    <a:lnTo>
                      <a:pt x="457" y="289"/>
                    </a:lnTo>
                    <a:lnTo>
                      <a:pt x="450" y="297"/>
                    </a:lnTo>
                    <a:lnTo>
                      <a:pt x="442" y="304"/>
                    </a:lnTo>
                    <a:lnTo>
                      <a:pt x="435" y="310"/>
                    </a:lnTo>
                    <a:lnTo>
                      <a:pt x="426" y="315"/>
                    </a:lnTo>
                    <a:lnTo>
                      <a:pt x="418" y="320"/>
                    </a:lnTo>
                    <a:lnTo>
                      <a:pt x="408" y="325"/>
                    </a:lnTo>
                    <a:lnTo>
                      <a:pt x="398" y="329"/>
                    </a:lnTo>
                    <a:lnTo>
                      <a:pt x="387" y="331"/>
                    </a:lnTo>
                    <a:lnTo>
                      <a:pt x="376" y="334"/>
                    </a:lnTo>
                    <a:lnTo>
                      <a:pt x="376" y="230"/>
                    </a:lnTo>
                    <a:lnTo>
                      <a:pt x="376" y="230"/>
                    </a:lnTo>
                    <a:lnTo>
                      <a:pt x="376" y="220"/>
                    </a:lnTo>
                    <a:lnTo>
                      <a:pt x="372" y="211"/>
                    </a:lnTo>
                    <a:lnTo>
                      <a:pt x="368" y="203"/>
                    </a:lnTo>
                    <a:lnTo>
                      <a:pt x="362" y="195"/>
                    </a:lnTo>
                    <a:lnTo>
                      <a:pt x="362" y="195"/>
                    </a:lnTo>
                    <a:lnTo>
                      <a:pt x="355" y="190"/>
                    </a:lnTo>
                    <a:lnTo>
                      <a:pt x="347" y="185"/>
                    </a:lnTo>
                    <a:lnTo>
                      <a:pt x="337" y="183"/>
                    </a:lnTo>
                    <a:lnTo>
                      <a:pt x="329" y="182"/>
                    </a:lnTo>
                    <a:lnTo>
                      <a:pt x="329" y="182"/>
                    </a:lnTo>
                    <a:lnTo>
                      <a:pt x="319" y="183"/>
                    </a:lnTo>
                    <a:lnTo>
                      <a:pt x="309" y="185"/>
                    </a:lnTo>
                    <a:lnTo>
                      <a:pt x="301" y="190"/>
                    </a:lnTo>
                    <a:lnTo>
                      <a:pt x="294" y="195"/>
                    </a:lnTo>
                    <a:lnTo>
                      <a:pt x="294" y="195"/>
                    </a:lnTo>
                    <a:lnTo>
                      <a:pt x="288" y="203"/>
                    </a:lnTo>
                    <a:lnTo>
                      <a:pt x="284" y="211"/>
                    </a:lnTo>
                    <a:lnTo>
                      <a:pt x="280" y="220"/>
                    </a:lnTo>
                    <a:lnTo>
                      <a:pt x="280" y="230"/>
                    </a:lnTo>
                    <a:lnTo>
                      <a:pt x="280" y="336"/>
                    </a:lnTo>
                    <a:lnTo>
                      <a:pt x="210" y="336"/>
                    </a:lnTo>
                    <a:lnTo>
                      <a:pt x="210" y="315"/>
                    </a:lnTo>
                    <a:lnTo>
                      <a:pt x="235" y="315"/>
                    </a:lnTo>
                    <a:lnTo>
                      <a:pt x="235" y="315"/>
                    </a:lnTo>
                    <a:lnTo>
                      <a:pt x="246" y="313"/>
                    </a:lnTo>
                    <a:lnTo>
                      <a:pt x="255" y="310"/>
                    </a:lnTo>
                    <a:lnTo>
                      <a:pt x="255" y="310"/>
                    </a:lnTo>
                    <a:lnTo>
                      <a:pt x="259" y="306"/>
                    </a:lnTo>
                    <a:lnTo>
                      <a:pt x="263" y="303"/>
                    </a:lnTo>
                    <a:lnTo>
                      <a:pt x="266" y="299"/>
                    </a:lnTo>
                    <a:lnTo>
                      <a:pt x="268" y="295"/>
                    </a:lnTo>
                    <a:lnTo>
                      <a:pt x="268" y="295"/>
                    </a:lnTo>
                    <a:lnTo>
                      <a:pt x="269" y="285"/>
                    </a:lnTo>
                    <a:lnTo>
                      <a:pt x="268" y="277"/>
                    </a:lnTo>
                    <a:lnTo>
                      <a:pt x="268" y="277"/>
                    </a:lnTo>
                    <a:lnTo>
                      <a:pt x="264" y="268"/>
                    </a:lnTo>
                    <a:lnTo>
                      <a:pt x="258" y="259"/>
                    </a:lnTo>
                    <a:lnTo>
                      <a:pt x="195" y="198"/>
                    </a:lnTo>
                    <a:lnTo>
                      <a:pt x="195" y="198"/>
                    </a:lnTo>
                    <a:lnTo>
                      <a:pt x="188" y="190"/>
                    </a:lnTo>
                    <a:lnTo>
                      <a:pt x="179" y="185"/>
                    </a:lnTo>
                    <a:lnTo>
                      <a:pt x="170" y="183"/>
                    </a:lnTo>
                    <a:lnTo>
                      <a:pt x="162" y="182"/>
                    </a:lnTo>
                    <a:lnTo>
                      <a:pt x="162" y="182"/>
                    </a:lnTo>
                    <a:lnTo>
                      <a:pt x="152" y="183"/>
                    </a:lnTo>
                    <a:lnTo>
                      <a:pt x="143" y="185"/>
                    </a:lnTo>
                    <a:lnTo>
                      <a:pt x="136" y="190"/>
                    </a:lnTo>
                    <a:lnTo>
                      <a:pt x="127" y="198"/>
                    </a:lnTo>
                    <a:lnTo>
                      <a:pt x="65" y="259"/>
                    </a:lnTo>
                    <a:lnTo>
                      <a:pt x="65" y="259"/>
                    </a:lnTo>
                    <a:lnTo>
                      <a:pt x="58" y="268"/>
                    </a:lnTo>
                    <a:lnTo>
                      <a:pt x="54" y="278"/>
                    </a:lnTo>
                    <a:lnTo>
                      <a:pt x="54" y="278"/>
                    </a:lnTo>
                    <a:lnTo>
                      <a:pt x="53" y="287"/>
                    </a:lnTo>
                    <a:lnTo>
                      <a:pt x="54" y="295"/>
                    </a:lnTo>
                    <a:lnTo>
                      <a:pt x="54" y="295"/>
                    </a:lnTo>
                    <a:lnTo>
                      <a:pt x="57" y="300"/>
                    </a:lnTo>
                    <a:lnTo>
                      <a:pt x="59" y="304"/>
                    </a:lnTo>
                    <a:lnTo>
                      <a:pt x="63" y="306"/>
                    </a:lnTo>
                    <a:lnTo>
                      <a:pt x="67" y="310"/>
                    </a:lnTo>
                    <a:lnTo>
                      <a:pt x="67" y="310"/>
                    </a:lnTo>
                    <a:lnTo>
                      <a:pt x="75" y="314"/>
                    </a:lnTo>
                    <a:lnTo>
                      <a:pt x="85" y="315"/>
                    </a:lnTo>
                    <a:lnTo>
                      <a:pt x="114" y="315"/>
                    </a:lnTo>
                    <a:lnTo>
                      <a:pt x="114" y="335"/>
                    </a:lnTo>
                    <a:lnTo>
                      <a:pt x="114" y="335"/>
                    </a:lnTo>
                    <a:lnTo>
                      <a:pt x="101" y="334"/>
                    </a:lnTo>
                    <a:lnTo>
                      <a:pt x="90" y="331"/>
                    </a:lnTo>
                    <a:lnTo>
                      <a:pt x="79" y="327"/>
                    </a:lnTo>
                    <a:lnTo>
                      <a:pt x="69" y="324"/>
                    </a:lnTo>
                    <a:lnTo>
                      <a:pt x="59" y="319"/>
                    </a:lnTo>
                    <a:lnTo>
                      <a:pt x="49" y="313"/>
                    </a:lnTo>
                    <a:lnTo>
                      <a:pt x="41" y="306"/>
                    </a:lnTo>
                    <a:lnTo>
                      <a:pt x="33" y="300"/>
                    </a:lnTo>
                    <a:lnTo>
                      <a:pt x="26" y="292"/>
                    </a:lnTo>
                    <a:lnTo>
                      <a:pt x="20" y="284"/>
                    </a:lnTo>
                    <a:lnTo>
                      <a:pt x="13" y="275"/>
                    </a:lnTo>
                    <a:lnTo>
                      <a:pt x="8" y="267"/>
                    </a:lnTo>
                    <a:lnTo>
                      <a:pt x="5" y="257"/>
                    </a:lnTo>
                    <a:lnTo>
                      <a:pt x="2" y="248"/>
                    </a:lnTo>
                    <a:lnTo>
                      <a:pt x="1" y="23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19"/>
                    </a:lnTo>
                    <a:lnTo>
                      <a:pt x="2" y="209"/>
                    </a:lnTo>
                    <a:lnTo>
                      <a:pt x="5" y="200"/>
                    </a:lnTo>
                    <a:lnTo>
                      <a:pt x="7" y="191"/>
                    </a:lnTo>
                    <a:lnTo>
                      <a:pt x="12" y="183"/>
                    </a:lnTo>
                    <a:lnTo>
                      <a:pt x="16" y="175"/>
                    </a:lnTo>
                    <a:lnTo>
                      <a:pt x="22" y="167"/>
                    </a:lnTo>
                    <a:lnTo>
                      <a:pt x="28" y="161"/>
                    </a:lnTo>
                    <a:lnTo>
                      <a:pt x="36" y="153"/>
                    </a:lnTo>
                    <a:lnTo>
                      <a:pt x="43" y="147"/>
                    </a:lnTo>
                    <a:lnTo>
                      <a:pt x="50" y="141"/>
                    </a:lnTo>
                    <a:lnTo>
                      <a:pt x="59" y="136"/>
                    </a:lnTo>
                    <a:lnTo>
                      <a:pt x="69" y="132"/>
                    </a:lnTo>
                    <a:lnTo>
                      <a:pt x="79" y="127"/>
                    </a:lnTo>
                    <a:lnTo>
                      <a:pt x="89" y="125"/>
                    </a:lnTo>
                    <a:lnTo>
                      <a:pt x="99" y="122"/>
                    </a:lnTo>
                    <a:lnTo>
                      <a:pt x="99" y="122"/>
                    </a:lnTo>
                    <a:lnTo>
                      <a:pt x="99" y="118"/>
                    </a:lnTo>
                    <a:lnTo>
                      <a:pt x="99" y="118"/>
                    </a:lnTo>
                    <a:lnTo>
                      <a:pt x="100" y="107"/>
                    </a:lnTo>
                    <a:lnTo>
                      <a:pt x="101" y="95"/>
                    </a:lnTo>
                    <a:lnTo>
                      <a:pt x="105" y="84"/>
                    </a:lnTo>
                    <a:lnTo>
                      <a:pt x="110" y="73"/>
                    </a:lnTo>
                    <a:lnTo>
                      <a:pt x="116" y="63"/>
                    </a:lnTo>
                    <a:lnTo>
                      <a:pt x="123" y="53"/>
                    </a:lnTo>
                    <a:lnTo>
                      <a:pt x="131" y="43"/>
                    </a:lnTo>
                    <a:lnTo>
                      <a:pt x="141" y="36"/>
                    </a:lnTo>
                    <a:lnTo>
                      <a:pt x="151" y="27"/>
                    </a:lnTo>
                    <a:lnTo>
                      <a:pt x="161" y="21"/>
                    </a:lnTo>
                    <a:lnTo>
                      <a:pt x="173" y="15"/>
                    </a:lnTo>
                    <a:lnTo>
                      <a:pt x="185" y="10"/>
                    </a:lnTo>
                    <a:lnTo>
                      <a:pt x="198" y="6"/>
                    </a:lnTo>
                    <a:lnTo>
                      <a:pt x="211" y="2"/>
                    </a:lnTo>
                    <a:lnTo>
                      <a:pt x="226" y="1"/>
                    </a:lnTo>
                    <a:lnTo>
                      <a:pt x="240" y="0"/>
                    </a:lnTo>
                    <a:lnTo>
                      <a:pt x="240" y="0"/>
                    </a:lnTo>
                    <a:lnTo>
                      <a:pt x="255" y="1"/>
                    </a:lnTo>
                    <a:lnTo>
                      <a:pt x="268" y="2"/>
                    </a:lnTo>
                    <a:lnTo>
                      <a:pt x="282" y="6"/>
                    </a:lnTo>
                    <a:lnTo>
                      <a:pt x="295" y="10"/>
                    </a:lnTo>
                    <a:lnTo>
                      <a:pt x="308" y="15"/>
                    </a:lnTo>
                    <a:lnTo>
                      <a:pt x="319" y="21"/>
                    </a:lnTo>
                    <a:lnTo>
                      <a:pt x="330" y="27"/>
                    </a:lnTo>
                    <a:lnTo>
                      <a:pt x="340" y="36"/>
                    </a:lnTo>
                    <a:lnTo>
                      <a:pt x="348" y="43"/>
                    </a:lnTo>
                    <a:lnTo>
                      <a:pt x="357" y="53"/>
                    </a:lnTo>
                    <a:lnTo>
                      <a:pt x="365" y="63"/>
                    </a:lnTo>
                    <a:lnTo>
                      <a:pt x="369" y="73"/>
                    </a:lnTo>
                    <a:lnTo>
                      <a:pt x="374" y="84"/>
                    </a:lnTo>
                    <a:lnTo>
                      <a:pt x="378" y="95"/>
                    </a:lnTo>
                    <a:lnTo>
                      <a:pt x="381" y="107"/>
                    </a:lnTo>
                    <a:lnTo>
                      <a:pt x="381" y="118"/>
                    </a:lnTo>
                    <a:lnTo>
                      <a:pt x="381" y="118"/>
                    </a:lnTo>
                    <a:lnTo>
                      <a:pt x="381" y="122"/>
                    </a:lnTo>
                    <a:lnTo>
                      <a:pt x="381" y="122"/>
                    </a:lnTo>
                    <a:close/>
                  </a:path>
                </a:pathLst>
              </a:custGeom>
              <a:solidFill>
                <a:srgbClr val="B88E60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Freeform 18">
                <a:extLst>
                  <a:ext uri="{FF2B5EF4-FFF2-40B4-BE49-F238E27FC236}">
                    <a16:creationId xmlns:a16="http://schemas.microsoft.com/office/drawing/2014/main" id="{042764F9-F745-467F-9C7E-2EEBFA9D451D}"/>
                  </a:ext>
                </a:extLst>
              </p:cNvPr>
              <p:cNvSpPr/>
              <p:nvPr/>
            </p:nvSpPr>
            <p:spPr bwMode="auto">
              <a:xfrm>
                <a:off x="1355705" y="3643325"/>
                <a:ext cx="147638" cy="207963"/>
              </a:xfrm>
              <a:custGeom>
                <a:avLst/>
                <a:gdLst/>
                <a:ahLst/>
                <a:cxnLst>
                  <a:cxn ang="0">
                    <a:pos x="126" y="162"/>
                  </a:cxn>
                  <a:cxn ang="0">
                    <a:pos x="126" y="32"/>
                  </a:cxn>
                  <a:cxn ang="0">
                    <a:pos x="126" y="32"/>
                  </a:cxn>
                  <a:cxn ang="0">
                    <a:pos x="125" y="26"/>
                  </a:cxn>
                  <a:cxn ang="0">
                    <a:pos x="123" y="19"/>
                  </a:cxn>
                  <a:cxn ang="0">
                    <a:pos x="120" y="13"/>
                  </a:cxn>
                  <a:cxn ang="0">
                    <a:pos x="116" y="8"/>
                  </a:cxn>
                  <a:cxn ang="0">
                    <a:pos x="111" y="5"/>
                  </a:cxn>
                  <a:cxn ang="0">
                    <a:pos x="106" y="2"/>
                  </a:cxn>
                  <a:cxn ang="0">
                    <a:pos x="100" y="0"/>
                  </a:cxn>
                  <a:cxn ang="0">
                    <a:pos x="94" y="0"/>
                  </a:cxn>
                  <a:cxn ang="0">
                    <a:pos x="94" y="0"/>
                  </a:cxn>
                  <a:cxn ang="0">
                    <a:pos x="94" y="0"/>
                  </a:cxn>
                  <a:cxn ang="0">
                    <a:pos x="86" y="0"/>
                  </a:cxn>
                  <a:cxn ang="0">
                    <a:pos x="80" y="2"/>
                  </a:cxn>
                  <a:cxn ang="0">
                    <a:pos x="75" y="5"/>
                  </a:cxn>
                  <a:cxn ang="0">
                    <a:pos x="70" y="8"/>
                  </a:cxn>
                  <a:cxn ang="0">
                    <a:pos x="66" y="13"/>
                  </a:cxn>
                  <a:cxn ang="0">
                    <a:pos x="64" y="19"/>
                  </a:cxn>
                  <a:cxn ang="0">
                    <a:pos x="62" y="26"/>
                  </a:cxn>
                  <a:cxn ang="0">
                    <a:pos x="62" y="32"/>
                  </a:cxn>
                  <a:cxn ang="0">
                    <a:pos x="62" y="162"/>
                  </a:cxn>
                  <a:cxn ang="0">
                    <a:pos x="17" y="162"/>
                  </a:cxn>
                  <a:cxn ang="0">
                    <a:pos x="17" y="162"/>
                  </a:cxn>
                  <a:cxn ang="0">
                    <a:pos x="11" y="162"/>
                  </a:cxn>
                  <a:cxn ang="0">
                    <a:pos x="6" y="164"/>
                  </a:cxn>
                  <a:cxn ang="0">
                    <a:pos x="2" y="167"/>
                  </a:cxn>
                  <a:cxn ang="0">
                    <a:pos x="1" y="170"/>
                  </a:cxn>
                  <a:cxn ang="0">
                    <a:pos x="0" y="175"/>
                  </a:cxn>
                  <a:cxn ang="0">
                    <a:pos x="1" y="179"/>
                  </a:cxn>
                  <a:cxn ang="0">
                    <a:pos x="3" y="184"/>
                  </a:cxn>
                  <a:cxn ang="0">
                    <a:pos x="7" y="189"/>
                  </a:cxn>
                  <a:cxn ang="0">
                    <a:pos x="70" y="251"/>
                  </a:cxn>
                  <a:cxn ang="0">
                    <a:pos x="70" y="251"/>
                  </a:cxn>
                  <a:cxn ang="0">
                    <a:pos x="76" y="256"/>
                  </a:cxn>
                  <a:cxn ang="0">
                    <a:pos x="81" y="259"/>
                  </a:cxn>
                  <a:cxn ang="0">
                    <a:pos x="88" y="262"/>
                  </a:cxn>
                  <a:cxn ang="0">
                    <a:pos x="92" y="263"/>
                  </a:cxn>
                  <a:cxn ang="0">
                    <a:pos x="99" y="262"/>
                  </a:cxn>
                  <a:cxn ang="0">
                    <a:pos x="105" y="259"/>
                  </a:cxn>
                  <a:cxn ang="0">
                    <a:pos x="110" y="256"/>
                  </a:cxn>
                  <a:cxn ang="0">
                    <a:pos x="116" y="251"/>
                  </a:cxn>
                  <a:cxn ang="0">
                    <a:pos x="179" y="189"/>
                  </a:cxn>
                  <a:cxn ang="0">
                    <a:pos x="179" y="189"/>
                  </a:cxn>
                  <a:cxn ang="0">
                    <a:pos x="183" y="185"/>
                  </a:cxn>
                  <a:cxn ang="0">
                    <a:pos x="184" y="180"/>
                  </a:cxn>
                  <a:cxn ang="0">
                    <a:pos x="185" y="175"/>
                  </a:cxn>
                  <a:cxn ang="0">
                    <a:pos x="185" y="171"/>
                  </a:cxn>
                  <a:cxn ang="0">
                    <a:pos x="183" y="168"/>
                  </a:cxn>
                  <a:cxn ang="0">
                    <a:pos x="179" y="164"/>
                  </a:cxn>
                  <a:cxn ang="0">
                    <a:pos x="173" y="162"/>
                  </a:cxn>
                  <a:cxn ang="0">
                    <a:pos x="165" y="162"/>
                  </a:cxn>
                  <a:cxn ang="0">
                    <a:pos x="126" y="162"/>
                  </a:cxn>
                </a:cxnLst>
                <a:rect l="0" t="0" r="r" b="b"/>
                <a:pathLst>
                  <a:path w="185" h="263">
                    <a:moveTo>
                      <a:pt x="126" y="162"/>
                    </a:moveTo>
                    <a:lnTo>
                      <a:pt x="126" y="32"/>
                    </a:lnTo>
                    <a:lnTo>
                      <a:pt x="126" y="32"/>
                    </a:lnTo>
                    <a:lnTo>
                      <a:pt x="125" y="26"/>
                    </a:lnTo>
                    <a:lnTo>
                      <a:pt x="123" y="19"/>
                    </a:lnTo>
                    <a:lnTo>
                      <a:pt x="120" y="13"/>
                    </a:lnTo>
                    <a:lnTo>
                      <a:pt x="116" y="8"/>
                    </a:lnTo>
                    <a:lnTo>
                      <a:pt x="111" y="5"/>
                    </a:lnTo>
                    <a:lnTo>
                      <a:pt x="106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86" y="0"/>
                    </a:lnTo>
                    <a:lnTo>
                      <a:pt x="80" y="2"/>
                    </a:lnTo>
                    <a:lnTo>
                      <a:pt x="75" y="5"/>
                    </a:lnTo>
                    <a:lnTo>
                      <a:pt x="70" y="8"/>
                    </a:lnTo>
                    <a:lnTo>
                      <a:pt x="66" y="13"/>
                    </a:lnTo>
                    <a:lnTo>
                      <a:pt x="64" y="19"/>
                    </a:lnTo>
                    <a:lnTo>
                      <a:pt x="62" y="26"/>
                    </a:lnTo>
                    <a:lnTo>
                      <a:pt x="62" y="32"/>
                    </a:lnTo>
                    <a:lnTo>
                      <a:pt x="62" y="162"/>
                    </a:lnTo>
                    <a:lnTo>
                      <a:pt x="17" y="162"/>
                    </a:lnTo>
                    <a:lnTo>
                      <a:pt x="17" y="162"/>
                    </a:lnTo>
                    <a:lnTo>
                      <a:pt x="11" y="162"/>
                    </a:lnTo>
                    <a:lnTo>
                      <a:pt x="6" y="164"/>
                    </a:lnTo>
                    <a:lnTo>
                      <a:pt x="2" y="167"/>
                    </a:lnTo>
                    <a:lnTo>
                      <a:pt x="1" y="170"/>
                    </a:lnTo>
                    <a:lnTo>
                      <a:pt x="0" y="175"/>
                    </a:lnTo>
                    <a:lnTo>
                      <a:pt x="1" y="179"/>
                    </a:lnTo>
                    <a:lnTo>
                      <a:pt x="3" y="184"/>
                    </a:lnTo>
                    <a:lnTo>
                      <a:pt x="7" y="189"/>
                    </a:lnTo>
                    <a:lnTo>
                      <a:pt x="70" y="251"/>
                    </a:lnTo>
                    <a:lnTo>
                      <a:pt x="70" y="251"/>
                    </a:lnTo>
                    <a:lnTo>
                      <a:pt x="76" y="256"/>
                    </a:lnTo>
                    <a:lnTo>
                      <a:pt x="81" y="259"/>
                    </a:lnTo>
                    <a:lnTo>
                      <a:pt x="88" y="262"/>
                    </a:lnTo>
                    <a:lnTo>
                      <a:pt x="92" y="263"/>
                    </a:lnTo>
                    <a:lnTo>
                      <a:pt x="99" y="262"/>
                    </a:lnTo>
                    <a:lnTo>
                      <a:pt x="105" y="259"/>
                    </a:lnTo>
                    <a:lnTo>
                      <a:pt x="110" y="256"/>
                    </a:lnTo>
                    <a:lnTo>
                      <a:pt x="116" y="251"/>
                    </a:lnTo>
                    <a:lnTo>
                      <a:pt x="179" y="189"/>
                    </a:lnTo>
                    <a:lnTo>
                      <a:pt x="179" y="189"/>
                    </a:lnTo>
                    <a:lnTo>
                      <a:pt x="183" y="185"/>
                    </a:lnTo>
                    <a:lnTo>
                      <a:pt x="184" y="180"/>
                    </a:lnTo>
                    <a:lnTo>
                      <a:pt x="185" y="175"/>
                    </a:lnTo>
                    <a:lnTo>
                      <a:pt x="185" y="171"/>
                    </a:lnTo>
                    <a:lnTo>
                      <a:pt x="183" y="168"/>
                    </a:lnTo>
                    <a:lnTo>
                      <a:pt x="179" y="164"/>
                    </a:lnTo>
                    <a:lnTo>
                      <a:pt x="173" y="162"/>
                    </a:lnTo>
                    <a:lnTo>
                      <a:pt x="165" y="162"/>
                    </a:lnTo>
                    <a:lnTo>
                      <a:pt x="126" y="162"/>
                    </a:lnTo>
                    <a:close/>
                  </a:path>
                </a:pathLst>
              </a:custGeom>
              <a:solidFill>
                <a:srgbClr val="B88E60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5" name="Group 119">
              <a:extLst>
                <a:ext uri="{FF2B5EF4-FFF2-40B4-BE49-F238E27FC236}">
                  <a16:creationId xmlns:a16="http://schemas.microsoft.com/office/drawing/2014/main" id="{D7E5DB14-8865-42F6-9974-5EA1C8638C77}"/>
                </a:ext>
              </a:extLst>
            </p:cNvPr>
            <p:cNvGrpSpPr/>
            <p:nvPr/>
          </p:nvGrpSpPr>
          <p:grpSpPr>
            <a:xfrm>
              <a:off x="3694454" y="5284530"/>
              <a:ext cx="330104" cy="277145"/>
              <a:chOff x="1168380" y="3486162"/>
              <a:chExt cx="381000" cy="365126"/>
            </a:xfrm>
            <a:solidFill>
              <a:srgbClr val="FF5F5F"/>
            </a:solidFill>
          </p:grpSpPr>
          <p:sp>
            <p:nvSpPr>
              <p:cNvPr id="59" name="Freeform 16">
                <a:extLst>
                  <a:ext uri="{FF2B5EF4-FFF2-40B4-BE49-F238E27FC236}">
                    <a16:creationId xmlns:a16="http://schemas.microsoft.com/office/drawing/2014/main" id="{5E9DE730-E061-44F9-ABCD-AE2A511427C5}"/>
                  </a:ext>
                </a:extLst>
              </p:cNvPr>
              <p:cNvSpPr/>
              <p:nvPr/>
            </p:nvSpPr>
            <p:spPr bwMode="auto">
              <a:xfrm>
                <a:off x="1223942" y="3643325"/>
                <a:ext cx="146050" cy="207963"/>
              </a:xfrm>
              <a:custGeom>
                <a:avLst/>
                <a:gdLst/>
                <a:ahLst/>
                <a:cxnLst>
                  <a:cxn ang="0">
                    <a:pos x="125" y="101"/>
                  </a:cxn>
                  <a:cxn ang="0">
                    <a:pos x="125" y="231"/>
                  </a:cxn>
                  <a:cxn ang="0">
                    <a:pos x="125" y="231"/>
                  </a:cxn>
                  <a:cxn ang="0">
                    <a:pos x="124" y="237"/>
                  </a:cxn>
                  <a:cxn ang="0">
                    <a:pos x="122" y="243"/>
                  </a:cxn>
                  <a:cxn ang="0">
                    <a:pos x="119" y="248"/>
                  </a:cxn>
                  <a:cxn ang="0">
                    <a:pos x="115" y="253"/>
                  </a:cxn>
                  <a:cxn ang="0">
                    <a:pos x="110" y="257"/>
                  </a:cxn>
                  <a:cxn ang="0">
                    <a:pos x="105" y="260"/>
                  </a:cxn>
                  <a:cxn ang="0">
                    <a:pos x="99" y="262"/>
                  </a:cxn>
                  <a:cxn ang="0">
                    <a:pos x="93" y="263"/>
                  </a:cxn>
                  <a:cxn ang="0">
                    <a:pos x="93" y="263"/>
                  </a:cxn>
                  <a:cxn ang="0">
                    <a:pos x="93" y="263"/>
                  </a:cxn>
                  <a:cxn ang="0">
                    <a:pos x="87" y="262"/>
                  </a:cxn>
                  <a:cxn ang="0">
                    <a:pos x="80" y="260"/>
                  </a:cxn>
                  <a:cxn ang="0">
                    <a:pos x="74" y="257"/>
                  </a:cxn>
                  <a:cxn ang="0">
                    <a:pos x="69" y="253"/>
                  </a:cxn>
                  <a:cxn ang="0">
                    <a:pos x="66" y="248"/>
                  </a:cxn>
                  <a:cxn ang="0">
                    <a:pos x="63" y="243"/>
                  </a:cxn>
                  <a:cxn ang="0">
                    <a:pos x="61" y="237"/>
                  </a:cxn>
                  <a:cxn ang="0">
                    <a:pos x="61" y="231"/>
                  </a:cxn>
                  <a:cxn ang="0">
                    <a:pos x="61" y="101"/>
                  </a:cxn>
                  <a:cxn ang="0">
                    <a:pos x="16" y="101"/>
                  </a:cxn>
                  <a:cxn ang="0">
                    <a:pos x="16" y="101"/>
                  </a:cxn>
                  <a:cxn ang="0">
                    <a:pos x="10" y="100"/>
                  </a:cxn>
                  <a:cxn ang="0">
                    <a:pos x="5" y="99"/>
                  </a:cxn>
                  <a:cxn ang="0">
                    <a:pos x="1" y="95"/>
                  </a:cxn>
                  <a:cxn ang="0">
                    <a:pos x="0" y="91"/>
                  </a:cxn>
                  <a:cxn ang="0">
                    <a:pos x="0" y="87"/>
                  </a:cxn>
                  <a:cxn ang="0">
                    <a:pos x="0" y="82"/>
                  </a:cxn>
                  <a:cxn ang="0">
                    <a:pos x="3" y="77"/>
                  </a:cxn>
                  <a:cxn ang="0">
                    <a:pos x="7" y="73"/>
                  </a:cxn>
                  <a:cxn ang="0">
                    <a:pos x="69" y="11"/>
                  </a:cxn>
                  <a:cxn ang="0">
                    <a:pos x="69" y="11"/>
                  </a:cxn>
                  <a:cxn ang="0">
                    <a:pos x="75" y="6"/>
                  </a:cxn>
                  <a:cxn ang="0">
                    <a:pos x="80" y="2"/>
                  </a:cxn>
                  <a:cxn ang="0">
                    <a:pos x="87" y="0"/>
                  </a:cxn>
                  <a:cxn ang="0">
                    <a:pos x="93" y="0"/>
                  </a:cxn>
                  <a:cxn ang="0">
                    <a:pos x="98" y="0"/>
                  </a:cxn>
                  <a:cxn ang="0">
                    <a:pos x="104" y="2"/>
                  </a:cxn>
                  <a:cxn ang="0">
                    <a:pos x="110" y="6"/>
                  </a:cxn>
                  <a:cxn ang="0">
                    <a:pos x="115" y="11"/>
                  </a:cxn>
                  <a:cxn ang="0">
                    <a:pos x="178" y="73"/>
                  </a:cxn>
                  <a:cxn ang="0">
                    <a:pos x="178" y="73"/>
                  </a:cxn>
                  <a:cxn ang="0">
                    <a:pos x="182" y="77"/>
                  </a:cxn>
                  <a:cxn ang="0">
                    <a:pos x="184" y="82"/>
                  </a:cxn>
                  <a:cxn ang="0">
                    <a:pos x="184" y="86"/>
                  </a:cxn>
                  <a:cxn ang="0">
                    <a:pos x="184" y="91"/>
                  </a:cxn>
                  <a:cxn ang="0">
                    <a:pos x="182" y="95"/>
                  </a:cxn>
                  <a:cxn ang="0">
                    <a:pos x="178" y="97"/>
                  </a:cxn>
                  <a:cxn ang="0">
                    <a:pos x="173" y="100"/>
                  </a:cxn>
                  <a:cxn ang="0">
                    <a:pos x="166" y="101"/>
                  </a:cxn>
                  <a:cxn ang="0">
                    <a:pos x="125" y="101"/>
                  </a:cxn>
                </a:cxnLst>
                <a:rect l="0" t="0" r="r" b="b"/>
                <a:pathLst>
                  <a:path w="184" h="263">
                    <a:moveTo>
                      <a:pt x="125" y="101"/>
                    </a:moveTo>
                    <a:lnTo>
                      <a:pt x="125" y="231"/>
                    </a:lnTo>
                    <a:lnTo>
                      <a:pt x="125" y="231"/>
                    </a:lnTo>
                    <a:lnTo>
                      <a:pt x="124" y="237"/>
                    </a:lnTo>
                    <a:lnTo>
                      <a:pt x="122" y="243"/>
                    </a:lnTo>
                    <a:lnTo>
                      <a:pt x="119" y="248"/>
                    </a:lnTo>
                    <a:lnTo>
                      <a:pt x="115" y="253"/>
                    </a:lnTo>
                    <a:lnTo>
                      <a:pt x="110" y="257"/>
                    </a:lnTo>
                    <a:lnTo>
                      <a:pt x="105" y="260"/>
                    </a:lnTo>
                    <a:lnTo>
                      <a:pt x="99" y="262"/>
                    </a:lnTo>
                    <a:lnTo>
                      <a:pt x="93" y="263"/>
                    </a:lnTo>
                    <a:lnTo>
                      <a:pt x="93" y="263"/>
                    </a:lnTo>
                    <a:lnTo>
                      <a:pt x="93" y="263"/>
                    </a:lnTo>
                    <a:lnTo>
                      <a:pt x="87" y="262"/>
                    </a:lnTo>
                    <a:lnTo>
                      <a:pt x="80" y="260"/>
                    </a:lnTo>
                    <a:lnTo>
                      <a:pt x="74" y="257"/>
                    </a:lnTo>
                    <a:lnTo>
                      <a:pt x="69" y="253"/>
                    </a:lnTo>
                    <a:lnTo>
                      <a:pt x="66" y="248"/>
                    </a:lnTo>
                    <a:lnTo>
                      <a:pt x="63" y="243"/>
                    </a:lnTo>
                    <a:lnTo>
                      <a:pt x="61" y="237"/>
                    </a:lnTo>
                    <a:lnTo>
                      <a:pt x="61" y="231"/>
                    </a:lnTo>
                    <a:lnTo>
                      <a:pt x="61" y="101"/>
                    </a:lnTo>
                    <a:lnTo>
                      <a:pt x="16" y="101"/>
                    </a:lnTo>
                    <a:lnTo>
                      <a:pt x="16" y="101"/>
                    </a:lnTo>
                    <a:lnTo>
                      <a:pt x="10" y="100"/>
                    </a:lnTo>
                    <a:lnTo>
                      <a:pt x="5" y="99"/>
                    </a:lnTo>
                    <a:lnTo>
                      <a:pt x="1" y="95"/>
                    </a:lnTo>
                    <a:lnTo>
                      <a:pt x="0" y="91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3" y="77"/>
                    </a:lnTo>
                    <a:lnTo>
                      <a:pt x="7" y="73"/>
                    </a:lnTo>
                    <a:lnTo>
                      <a:pt x="69" y="11"/>
                    </a:lnTo>
                    <a:lnTo>
                      <a:pt x="69" y="11"/>
                    </a:lnTo>
                    <a:lnTo>
                      <a:pt x="75" y="6"/>
                    </a:lnTo>
                    <a:lnTo>
                      <a:pt x="80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2"/>
                    </a:lnTo>
                    <a:lnTo>
                      <a:pt x="110" y="6"/>
                    </a:lnTo>
                    <a:lnTo>
                      <a:pt x="115" y="11"/>
                    </a:lnTo>
                    <a:lnTo>
                      <a:pt x="178" y="73"/>
                    </a:lnTo>
                    <a:lnTo>
                      <a:pt x="178" y="73"/>
                    </a:lnTo>
                    <a:lnTo>
                      <a:pt x="182" y="77"/>
                    </a:lnTo>
                    <a:lnTo>
                      <a:pt x="184" y="82"/>
                    </a:lnTo>
                    <a:lnTo>
                      <a:pt x="184" y="86"/>
                    </a:lnTo>
                    <a:lnTo>
                      <a:pt x="184" y="91"/>
                    </a:lnTo>
                    <a:lnTo>
                      <a:pt x="182" y="95"/>
                    </a:lnTo>
                    <a:lnTo>
                      <a:pt x="178" y="97"/>
                    </a:lnTo>
                    <a:lnTo>
                      <a:pt x="173" y="100"/>
                    </a:lnTo>
                    <a:lnTo>
                      <a:pt x="166" y="101"/>
                    </a:lnTo>
                    <a:lnTo>
                      <a:pt x="125" y="101"/>
                    </a:lnTo>
                    <a:close/>
                  </a:path>
                </a:pathLst>
              </a:custGeom>
              <a:solidFill>
                <a:srgbClr val="B88E60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Freeform 17">
                <a:extLst>
                  <a:ext uri="{FF2B5EF4-FFF2-40B4-BE49-F238E27FC236}">
                    <a16:creationId xmlns:a16="http://schemas.microsoft.com/office/drawing/2014/main" id="{16BB6A24-962E-49B8-B458-B987DB1CA67F}"/>
                  </a:ext>
                </a:extLst>
              </p:cNvPr>
              <p:cNvSpPr/>
              <p:nvPr/>
            </p:nvSpPr>
            <p:spPr bwMode="auto">
              <a:xfrm>
                <a:off x="1168380" y="3486162"/>
                <a:ext cx="381000" cy="266700"/>
              </a:xfrm>
              <a:custGeom>
                <a:avLst/>
                <a:gdLst/>
                <a:ahLst/>
                <a:cxnLst>
                  <a:cxn ang="0">
                    <a:pos x="392" y="125"/>
                  </a:cxn>
                  <a:cxn ang="0">
                    <a:pos x="420" y="136"/>
                  </a:cxn>
                  <a:cxn ang="0">
                    <a:pos x="445" y="153"/>
                  </a:cxn>
                  <a:cxn ang="0">
                    <a:pos x="463" y="175"/>
                  </a:cxn>
                  <a:cxn ang="0">
                    <a:pos x="476" y="200"/>
                  </a:cxn>
                  <a:cxn ang="0">
                    <a:pos x="480" y="227"/>
                  </a:cxn>
                  <a:cxn ang="0">
                    <a:pos x="480" y="237"/>
                  </a:cxn>
                  <a:cxn ang="0">
                    <a:pos x="472" y="264"/>
                  </a:cxn>
                  <a:cxn ang="0">
                    <a:pos x="457" y="289"/>
                  </a:cxn>
                  <a:cxn ang="0">
                    <a:pos x="435" y="310"/>
                  </a:cxn>
                  <a:cxn ang="0">
                    <a:pos x="408" y="325"/>
                  </a:cxn>
                  <a:cxn ang="0">
                    <a:pos x="376" y="334"/>
                  </a:cxn>
                  <a:cxn ang="0">
                    <a:pos x="376" y="220"/>
                  </a:cxn>
                  <a:cxn ang="0">
                    <a:pos x="362" y="195"/>
                  </a:cxn>
                  <a:cxn ang="0">
                    <a:pos x="347" y="185"/>
                  </a:cxn>
                  <a:cxn ang="0">
                    <a:pos x="329" y="182"/>
                  </a:cxn>
                  <a:cxn ang="0">
                    <a:pos x="301" y="190"/>
                  </a:cxn>
                  <a:cxn ang="0">
                    <a:pos x="288" y="203"/>
                  </a:cxn>
                  <a:cxn ang="0">
                    <a:pos x="280" y="230"/>
                  </a:cxn>
                  <a:cxn ang="0">
                    <a:pos x="210" y="315"/>
                  </a:cxn>
                  <a:cxn ang="0">
                    <a:pos x="246" y="313"/>
                  </a:cxn>
                  <a:cxn ang="0">
                    <a:pos x="259" y="306"/>
                  </a:cxn>
                  <a:cxn ang="0">
                    <a:pos x="268" y="295"/>
                  </a:cxn>
                  <a:cxn ang="0">
                    <a:pos x="268" y="277"/>
                  </a:cxn>
                  <a:cxn ang="0">
                    <a:pos x="258" y="259"/>
                  </a:cxn>
                  <a:cxn ang="0">
                    <a:pos x="188" y="190"/>
                  </a:cxn>
                  <a:cxn ang="0">
                    <a:pos x="162" y="182"/>
                  </a:cxn>
                  <a:cxn ang="0">
                    <a:pos x="143" y="185"/>
                  </a:cxn>
                  <a:cxn ang="0">
                    <a:pos x="65" y="259"/>
                  </a:cxn>
                  <a:cxn ang="0">
                    <a:pos x="54" y="278"/>
                  </a:cxn>
                  <a:cxn ang="0">
                    <a:pos x="54" y="295"/>
                  </a:cxn>
                  <a:cxn ang="0">
                    <a:pos x="59" y="304"/>
                  </a:cxn>
                  <a:cxn ang="0">
                    <a:pos x="67" y="310"/>
                  </a:cxn>
                  <a:cxn ang="0">
                    <a:pos x="114" y="315"/>
                  </a:cxn>
                  <a:cxn ang="0">
                    <a:pos x="101" y="334"/>
                  </a:cxn>
                  <a:cxn ang="0">
                    <a:pos x="69" y="324"/>
                  </a:cxn>
                  <a:cxn ang="0">
                    <a:pos x="41" y="306"/>
                  </a:cxn>
                  <a:cxn ang="0">
                    <a:pos x="20" y="284"/>
                  </a:cxn>
                  <a:cxn ang="0">
                    <a:pos x="5" y="257"/>
                  </a:cxn>
                  <a:cxn ang="0">
                    <a:pos x="0" y="227"/>
                  </a:cxn>
                  <a:cxn ang="0">
                    <a:pos x="1" y="219"/>
                  </a:cxn>
                  <a:cxn ang="0">
                    <a:pos x="7" y="191"/>
                  </a:cxn>
                  <a:cxn ang="0">
                    <a:pos x="22" y="167"/>
                  </a:cxn>
                  <a:cxn ang="0">
                    <a:pos x="43" y="147"/>
                  </a:cxn>
                  <a:cxn ang="0">
                    <a:pos x="69" y="132"/>
                  </a:cxn>
                  <a:cxn ang="0">
                    <a:pos x="99" y="122"/>
                  </a:cxn>
                  <a:cxn ang="0">
                    <a:pos x="99" y="118"/>
                  </a:cxn>
                  <a:cxn ang="0">
                    <a:pos x="105" y="84"/>
                  </a:cxn>
                  <a:cxn ang="0">
                    <a:pos x="123" y="53"/>
                  </a:cxn>
                  <a:cxn ang="0">
                    <a:pos x="151" y="27"/>
                  </a:cxn>
                  <a:cxn ang="0">
                    <a:pos x="185" y="10"/>
                  </a:cxn>
                  <a:cxn ang="0">
                    <a:pos x="226" y="1"/>
                  </a:cxn>
                  <a:cxn ang="0">
                    <a:pos x="255" y="1"/>
                  </a:cxn>
                  <a:cxn ang="0">
                    <a:pos x="295" y="10"/>
                  </a:cxn>
                  <a:cxn ang="0">
                    <a:pos x="330" y="27"/>
                  </a:cxn>
                  <a:cxn ang="0">
                    <a:pos x="357" y="53"/>
                  </a:cxn>
                  <a:cxn ang="0">
                    <a:pos x="374" y="84"/>
                  </a:cxn>
                  <a:cxn ang="0">
                    <a:pos x="381" y="118"/>
                  </a:cxn>
                  <a:cxn ang="0">
                    <a:pos x="381" y="122"/>
                  </a:cxn>
                </a:cxnLst>
                <a:rect l="0" t="0" r="r" b="b"/>
                <a:pathLst>
                  <a:path w="480" h="336">
                    <a:moveTo>
                      <a:pt x="381" y="122"/>
                    </a:moveTo>
                    <a:lnTo>
                      <a:pt x="381" y="122"/>
                    </a:lnTo>
                    <a:lnTo>
                      <a:pt x="392" y="125"/>
                    </a:lnTo>
                    <a:lnTo>
                      <a:pt x="402" y="127"/>
                    </a:lnTo>
                    <a:lnTo>
                      <a:pt x="412" y="132"/>
                    </a:lnTo>
                    <a:lnTo>
                      <a:pt x="420" y="136"/>
                    </a:lnTo>
                    <a:lnTo>
                      <a:pt x="429" y="141"/>
                    </a:lnTo>
                    <a:lnTo>
                      <a:pt x="438" y="147"/>
                    </a:lnTo>
                    <a:lnTo>
                      <a:pt x="445" y="153"/>
                    </a:lnTo>
                    <a:lnTo>
                      <a:pt x="451" y="161"/>
                    </a:lnTo>
                    <a:lnTo>
                      <a:pt x="457" y="167"/>
                    </a:lnTo>
                    <a:lnTo>
                      <a:pt x="463" y="175"/>
                    </a:lnTo>
                    <a:lnTo>
                      <a:pt x="468" y="183"/>
                    </a:lnTo>
                    <a:lnTo>
                      <a:pt x="472" y="191"/>
                    </a:lnTo>
                    <a:lnTo>
                      <a:pt x="476" y="200"/>
                    </a:lnTo>
                    <a:lnTo>
                      <a:pt x="478" y="209"/>
                    </a:lnTo>
                    <a:lnTo>
                      <a:pt x="480" y="219"/>
                    </a:lnTo>
                    <a:lnTo>
                      <a:pt x="480" y="227"/>
                    </a:lnTo>
                    <a:lnTo>
                      <a:pt x="480" y="227"/>
                    </a:lnTo>
                    <a:lnTo>
                      <a:pt x="480" y="227"/>
                    </a:lnTo>
                    <a:lnTo>
                      <a:pt x="480" y="237"/>
                    </a:lnTo>
                    <a:lnTo>
                      <a:pt x="478" y="247"/>
                    </a:lnTo>
                    <a:lnTo>
                      <a:pt x="476" y="256"/>
                    </a:lnTo>
                    <a:lnTo>
                      <a:pt x="472" y="264"/>
                    </a:lnTo>
                    <a:lnTo>
                      <a:pt x="467" y="273"/>
                    </a:lnTo>
                    <a:lnTo>
                      <a:pt x="462" y="282"/>
                    </a:lnTo>
                    <a:lnTo>
                      <a:pt x="457" y="289"/>
                    </a:lnTo>
                    <a:lnTo>
                      <a:pt x="450" y="297"/>
                    </a:lnTo>
                    <a:lnTo>
                      <a:pt x="442" y="304"/>
                    </a:lnTo>
                    <a:lnTo>
                      <a:pt x="435" y="310"/>
                    </a:lnTo>
                    <a:lnTo>
                      <a:pt x="426" y="315"/>
                    </a:lnTo>
                    <a:lnTo>
                      <a:pt x="418" y="320"/>
                    </a:lnTo>
                    <a:lnTo>
                      <a:pt x="408" y="325"/>
                    </a:lnTo>
                    <a:lnTo>
                      <a:pt x="398" y="329"/>
                    </a:lnTo>
                    <a:lnTo>
                      <a:pt x="387" y="331"/>
                    </a:lnTo>
                    <a:lnTo>
                      <a:pt x="376" y="334"/>
                    </a:lnTo>
                    <a:lnTo>
                      <a:pt x="376" y="230"/>
                    </a:lnTo>
                    <a:lnTo>
                      <a:pt x="376" y="230"/>
                    </a:lnTo>
                    <a:lnTo>
                      <a:pt x="376" y="220"/>
                    </a:lnTo>
                    <a:lnTo>
                      <a:pt x="372" y="211"/>
                    </a:lnTo>
                    <a:lnTo>
                      <a:pt x="368" y="203"/>
                    </a:lnTo>
                    <a:lnTo>
                      <a:pt x="362" y="195"/>
                    </a:lnTo>
                    <a:lnTo>
                      <a:pt x="362" y="195"/>
                    </a:lnTo>
                    <a:lnTo>
                      <a:pt x="355" y="190"/>
                    </a:lnTo>
                    <a:lnTo>
                      <a:pt x="347" y="185"/>
                    </a:lnTo>
                    <a:lnTo>
                      <a:pt x="337" y="183"/>
                    </a:lnTo>
                    <a:lnTo>
                      <a:pt x="329" y="182"/>
                    </a:lnTo>
                    <a:lnTo>
                      <a:pt x="329" y="182"/>
                    </a:lnTo>
                    <a:lnTo>
                      <a:pt x="319" y="183"/>
                    </a:lnTo>
                    <a:lnTo>
                      <a:pt x="309" y="185"/>
                    </a:lnTo>
                    <a:lnTo>
                      <a:pt x="301" y="190"/>
                    </a:lnTo>
                    <a:lnTo>
                      <a:pt x="294" y="195"/>
                    </a:lnTo>
                    <a:lnTo>
                      <a:pt x="294" y="195"/>
                    </a:lnTo>
                    <a:lnTo>
                      <a:pt x="288" y="203"/>
                    </a:lnTo>
                    <a:lnTo>
                      <a:pt x="284" y="211"/>
                    </a:lnTo>
                    <a:lnTo>
                      <a:pt x="280" y="220"/>
                    </a:lnTo>
                    <a:lnTo>
                      <a:pt x="280" y="230"/>
                    </a:lnTo>
                    <a:lnTo>
                      <a:pt x="280" y="336"/>
                    </a:lnTo>
                    <a:lnTo>
                      <a:pt x="210" y="336"/>
                    </a:lnTo>
                    <a:lnTo>
                      <a:pt x="210" y="315"/>
                    </a:lnTo>
                    <a:lnTo>
                      <a:pt x="235" y="315"/>
                    </a:lnTo>
                    <a:lnTo>
                      <a:pt x="235" y="315"/>
                    </a:lnTo>
                    <a:lnTo>
                      <a:pt x="246" y="313"/>
                    </a:lnTo>
                    <a:lnTo>
                      <a:pt x="255" y="310"/>
                    </a:lnTo>
                    <a:lnTo>
                      <a:pt x="255" y="310"/>
                    </a:lnTo>
                    <a:lnTo>
                      <a:pt x="259" y="306"/>
                    </a:lnTo>
                    <a:lnTo>
                      <a:pt x="263" y="303"/>
                    </a:lnTo>
                    <a:lnTo>
                      <a:pt x="266" y="299"/>
                    </a:lnTo>
                    <a:lnTo>
                      <a:pt x="268" y="295"/>
                    </a:lnTo>
                    <a:lnTo>
                      <a:pt x="268" y="295"/>
                    </a:lnTo>
                    <a:lnTo>
                      <a:pt x="269" y="285"/>
                    </a:lnTo>
                    <a:lnTo>
                      <a:pt x="268" y="277"/>
                    </a:lnTo>
                    <a:lnTo>
                      <a:pt x="268" y="277"/>
                    </a:lnTo>
                    <a:lnTo>
                      <a:pt x="264" y="268"/>
                    </a:lnTo>
                    <a:lnTo>
                      <a:pt x="258" y="259"/>
                    </a:lnTo>
                    <a:lnTo>
                      <a:pt x="195" y="198"/>
                    </a:lnTo>
                    <a:lnTo>
                      <a:pt x="195" y="198"/>
                    </a:lnTo>
                    <a:lnTo>
                      <a:pt x="188" y="190"/>
                    </a:lnTo>
                    <a:lnTo>
                      <a:pt x="179" y="185"/>
                    </a:lnTo>
                    <a:lnTo>
                      <a:pt x="170" y="183"/>
                    </a:lnTo>
                    <a:lnTo>
                      <a:pt x="162" y="182"/>
                    </a:lnTo>
                    <a:lnTo>
                      <a:pt x="162" y="182"/>
                    </a:lnTo>
                    <a:lnTo>
                      <a:pt x="152" y="183"/>
                    </a:lnTo>
                    <a:lnTo>
                      <a:pt x="143" y="185"/>
                    </a:lnTo>
                    <a:lnTo>
                      <a:pt x="136" y="190"/>
                    </a:lnTo>
                    <a:lnTo>
                      <a:pt x="127" y="198"/>
                    </a:lnTo>
                    <a:lnTo>
                      <a:pt x="65" y="259"/>
                    </a:lnTo>
                    <a:lnTo>
                      <a:pt x="65" y="259"/>
                    </a:lnTo>
                    <a:lnTo>
                      <a:pt x="58" y="268"/>
                    </a:lnTo>
                    <a:lnTo>
                      <a:pt x="54" y="278"/>
                    </a:lnTo>
                    <a:lnTo>
                      <a:pt x="54" y="278"/>
                    </a:lnTo>
                    <a:lnTo>
                      <a:pt x="53" y="287"/>
                    </a:lnTo>
                    <a:lnTo>
                      <a:pt x="54" y="295"/>
                    </a:lnTo>
                    <a:lnTo>
                      <a:pt x="54" y="295"/>
                    </a:lnTo>
                    <a:lnTo>
                      <a:pt x="57" y="300"/>
                    </a:lnTo>
                    <a:lnTo>
                      <a:pt x="59" y="304"/>
                    </a:lnTo>
                    <a:lnTo>
                      <a:pt x="63" y="306"/>
                    </a:lnTo>
                    <a:lnTo>
                      <a:pt x="67" y="310"/>
                    </a:lnTo>
                    <a:lnTo>
                      <a:pt x="67" y="310"/>
                    </a:lnTo>
                    <a:lnTo>
                      <a:pt x="75" y="314"/>
                    </a:lnTo>
                    <a:lnTo>
                      <a:pt x="85" y="315"/>
                    </a:lnTo>
                    <a:lnTo>
                      <a:pt x="114" y="315"/>
                    </a:lnTo>
                    <a:lnTo>
                      <a:pt x="114" y="335"/>
                    </a:lnTo>
                    <a:lnTo>
                      <a:pt x="114" y="335"/>
                    </a:lnTo>
                    <a:lnTo>
                      <a:pt x="101" y="334"/>
                    </a:lnTo>
                    <a:lnTo>
                      <a:pt x="90" y="331"/>
                    </a:lnTo>
                    <a:lnTo>
                      <a:pt x="79" y="327"/>
                    </a:lnTo>
                    <a:lnTo>
                      <a:pt x="69" y="324"/>
                    </a:lnTo>
                    <a:lnTo>
                      <a:pt x="59" y="319"/>
                    </a:lnTo>
                    <a:lnTo>
                      <a:pt x="49" y="313"/>
                    </a:lnTo>
                    <a:lnTo>
                      <a:pt x="41" y="306"/>
                    </a:lnTo>
                    <a:lnTo>
                      <a:pt x="33" y="300"/>
                    </a:lnTo>
                    <a:lnTo>
                      <a:pt x="26" y="292"/>
                    </a:lnTo>
                    <a:lnTo>
                      <a:pt x="20" y="284"/>
                    </a:lnTo>
                    <a:lnTo>
                      <a:pt x="13" y="275"/>
                    </a:lnTo>
                    <a:lnTo>
                      <a:pt x="8" y="267"/>
                    </a:lnTo>
                    <a:lnTo>
                      <a:pt x="5" y="257"/>
                    </a:lnTo>
                    <a:lnTo>
                      <a:pt x="2" y="248"/>
                    </a:lnTo>
                    <a:lnTo>
                      <a:pt x="1" y="23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19"/>
                    </a:lnTo>
                    <a:lnTo>
                      <a:pt x="2" y="209"/>
                    </a:lnTo>
                    <a:lnTo>
                      <a:pt x="5" y="200"/>
                    </a:lnTo>
                    <a:lnTo>
                      <a:pt x="7" y="191"/>
                    </a:lnTo>
                    <a:lnTo>
                      <a:pt x="12" y="183"/>
                    </a:lnTo>
                    <a:lnTo>
                      <a:pt x="16" y="175"/>
                    </a:lnTo>
                    <a:lnTo>
                      <a:pt x="22" y="167"/>
                    </a:lnTo>
                    <a:lnTo>
                      <a:pt x="28" y="161"/>
                    </a:lnTo>
                    <a:lnTo>
                      <a:pt x="36" y="153"/>
                    </a:lnTo>
                    <a:lnTo>
                      <a:pt x="43" y="147"/>
                    </a:lnTo>
                    <a:lnTo>
                      <a:pt x="50" y="141"/>
                    </a:lnTo>
                    <a:lnTo>
                      <a:pt x="59" y="136"/>
                    </a:lnTo>
                    <a:lnTo>
                      <a:pt x="69" y="132"/>
                    </a:lnTo>
                    <a:lnTo>
                      <a:pt x="79" y="127"/>
                    </a:lnTo>
                    <a:lnTo>
                      <a:pt x="89" y="125"/>
                    </a:lnTo>
                    <a:lnTo>
                      <a:pt x="99" y="122"/>
                    </a:lnTo>
                    <a:lnTo>
                      <a:pt x="99" y="122"/>
                    </a:lnTo>
                    <a:lnTo>
                      <a:pt x="99" y="118"/>
                    </a:lnTo>
                    <a:lnTo>
                      <a:pt x="99" y="118"/>
                    </a:lnTo>
                    <a:lnTo>
                      <a:pt x="100" y="107"/>
                    </a:lnTo>
                    <a:lnTo>
                      <a:pt x="101" y="95"/>
                    </a:lnTo>
                    <a:lnTo>
                      <a:pt x="105" y="84"/>
                    </a:lnTo>
                    <a:lnTo>
                      <a:pt x="110" y="73"/>
                    </a:lnTo>
                    <a:lnTo>
                      <a:pt x="116" y="63"/>
                    </a:lnTo>
                    <a:lnTo>
                      <a:pt x="123" y="53"/>
                    </a:lnTo>
                    <a:lnTo>
                      <a:pt x="131" y="43"/>
                    </a:lnTo>
                    <a:lnTo>
                      <a:pt x="141" y="36"/>
                    </a:lnTo>
                    <a:lnTo>
                      <a:pt x="151" y="27"/>
                    </a:lnTo>
                    <a:lnTo>
                      <a:pt x="161" y="21"/>
                    </a:lnTo>
                    <a:lnTo>
                      <a:pt x="173" y="15"/>
                    </a:lnTo>
                    <a:lnTo>
                      <a:pt x="185" y="10"/>
                    </a:lnTo>
                    <a:lnTo>
                      <a:pt x="198" y="6"/>
                    </a:lnTo>
                    <a:lnTo>
                      <a:pt x="211" y="2"/>
                    </a:lnTo>
                    <a:lnTo>
                      <a:pt x="226" y="1"/>
                    </a:lnTo>
                    <a:lnTo>
                      <a:pt x="240" y="0"/>
                    </a:lnTo>
                    <a:lnTo>
                      <a:pt x="240" y="0"/>
                    </a:lnTo>
                    <a:lnTo>
                      <a:pt x="255" y="1"/>
                    </a:lnTo>
                    <a:lnTo>
                      <a:pt x="268" y="2"/>
                    </a:lnTo>
                    <a:lnTo>
                      <a:pt x="282" y="6"/>
                    </a:lnTo>
                    <a:lnTo>
                      <a:pt x="295" y="10"/>
                    </a:lnTo>
                    <a:lnTo>
                      <a:pt x="308" y="15"/>
                    </a:lnTo>
                    <a:lnTo>
                      <a:pt x="319" y="21"/>
                    </a:lnTo>
                    <a:lnTo>
                      <a:pt x="330" y="27"/>
                    </a:lnTo>
                    <a:lnTo>
                      <a:pt x="340" y="36"/>
                    </a:lnTo>
                    <a:lnTo>
                      <a:pt x="348" y="43"/>
                    </a:lnTo>
                    <a:lnTo>
                      <a:pt x="357" y="53"/>
                    </a:lnTo>
                    <a:lnTo>
                      <a:pt x="365" y="63"/>
                    </a:lnTo>
                    <a:lnTo>
                      <a:pt x="369" y="73"/>
                    </a:lnTo>
                    <a:lnTo>
                      <a:pt x="374" y="84"/>
                    </a:lnTo>
                    <a:lnTo>
                      <a:pt x="378" y="95"/>
                    </a:lnTo>
                    <a:lnTo>
                      <a:pt x="381" y="107"/>
                    </a:lnTo>
                    <a:lnTo>
                      <a:pt x="381" y="118"/>
                    </a:lnTo>
                    <a:lnTo>
                      <a:pt x="381" y="118"/>
                    </a:lnTo>
                    <a:lnTo>
                      <a:pt x="381" y="122"/>
                    </a:lnTo>
                    <a:lnTo>
                      <a:pt x="381" y="122"/>
                    </a:lnTo>
                    <a:close/>
                  </a:path>
                </a:pathLst>
              </a:custGeom>
              <a:solidFill>
                <a:srgbClr val="B88E60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Freeform 18">
                <a:extLst>
                  <a:ext uri="{FF2B5EF4-FFF2-40B4-BE49-F238E27FC236}">
                    <a16:creationId xmlns:a16="http://schemas.microsoft.com/office/drawing/2014/main" id="{D4013391-CC47-44C8-996B-1EB7272FE49C}"/>
                  </a:ext>
                </a:extLst>
              </p:cNvPr>
              <p:cNvSpPr/>
              <p:nvPr/>
            </p:nvSpPr>
            <p:spPr bwMode="auto">
              <a:xfrm>
                <a:off x="1355705" y="3643325"/>
                <a:ext cx="147638" cy="207963"/>
              </a:xfrm>
              <a:custGeom>
                <a:avLst/>
                <a:gdLst/>
                <a:ahLst/>
                <a:cxnLst>
                  <a:cxn ang="0">
                    <a:pos x="126" y="162"/>
                  </a:cxn>
                  <a:cxn ang="0">
                    <a:pos x="126" y="32"/>
                  </a:cxn>
                  <a:cxn ang="0">
                    <a:pos x="126" y="32"/>
                  </a:cxn>
                  <a:cxn ang="0">
                    <a:pos x="125" y="26"/>
                  </a:cxn>
                  <a:cxn ang="0">
                    <a:pos x="123" y="19"/>
                  </a:cxn>
                  <a:cxn ang="0">
                    <a:pos x="120" y="13"/>
                  </a:cxn>
                  <a:cxn ang="0">
                    <a:pos x="116" y="8"/>
                  </a:cxn>
                  <a:cxn ang="0">
                    <a:pos x="111" y="5"/>
                  </a:cxn>
                  <a:cxn ang="0">
                    <a:pos x="106" y="2"/>
                  </a:cxn>
                  <a:cxn ang="0">
                    <a:pos x="100" y="0"/>
                  </a:cxn>
                  <a:cxn ang="0">
                    <a:pos x="94" y="0"/>
                  </a:cxn>
                  <a:cxn ang="0">
                    <a:pos x="94" y="0"/>
                  </a:cxn>
                  <a:cxn ang="0">
                    <a:pos x="94" y="0"/>
                  </a:cxn>
                  <a:cxn ang="0">
                    <a:pos x="86" y="0"/>
                  </a:cxn>
                  <a:cxn ang="0">
                    <a:pos x="80" y="2"/>
                  </a:cxn>
                  <a:cxn ang="0">
                    <a:pos x="75" y="5"/>
                  </a:cxn>
                  <a:cxn ang="0">
                    <a:pos x="70" y="8"/>
                  </a:cxn>
                  <a:cxn ang="0">
                    <a:pos x="66" y="13"/>
                  </a:cxn>
                  <a:cxn ang="0">
                    <a:pos x="64" y="19"/>
                  </a:cxn>
                  <a:cxn ang="0">
                    <a:pos x="62" y="26"/>
                  </a:cxn>
                  <a:cxn ang="0">
                    <a:pos x="62" y="32"/>
                  </a:cxn>
                  <a:cxn ang="0">
                    <a:pos x="62" y="162"/>
                  </a:cxn>
                  <a:cxn ang="0">
                    <a:pos x="17" y="162"/>
                  </a:cxn>
                  <a:cxn ang="0">
                    <a:pos x="17" y="162"/>
                  </a:cxn>
                  <a:cxn ang="0">
                    <a:pos x="11" y="162"/>
                  </a:cxn>
                  <a:cxn ang="0">
                    <a:pos x="6" y="164"/>
                  </a:cxn>
                  <a:cxn ang="0">
                    <a:pos x="2" y="167"/>
                  </a:cxn>
                  <a:cxn ang="0">
                    <a:pos x="1" y="170"/>
                  </a:cxn>
                  <a:cxn ang="0">
                    <a:pos x="0" y="175"/>
                  </a:cxn>
                  <a:cxn ang="0">
                    <a:pos x="1" y="179"/>
                  </a:cxn>
                  <a:cxn ang="0">
                    <a:pos x="3" y="184"/>
                  </a:cxn>
                  <a:cxn ang="0">
                    <a:pos x="7" y="189"/>
                  </a:cxn>
                  <a:cxn ang="0">
                    <a:pos x="70" y="251"/>
                  </a:cxn>
                  <a:cxn ang="0">
                    <a:pos x="70" y="251"/>
                  </a:cxn>
                  <a:cxn ang="0">
                    <a:pos x="76" y="256"/>
                  </a:cxn>
                  <a:cxn ang="0">
                    <a:pos x="81" y="259"/>
                  </a:cxn>
                  <a:cxn ang="0">
                    <a:pos x="88" y="262"/>
                  </a:cxn>
                  <a:cxn ang="0">
                    <a:pos x="92" y="263"/>
                  </a:cxn>
                  <a:cxn ang="0">
                    <a:pos x="99" y="262"/>
                  </a:cxn>
                  <a:cxn ang="0">
                    <a:pos x="105" y="259"/>
                  </a:cxn>
                  <a:cxn ang="0">
                    <a:pos x="110" y="256"/>
                  </a:cxn>
                  <a:cxn ang="0">
                    <a:pos x="116" y="251"/>
                  </a:cxn>
                  <a:cxn ang="0">
                    <a:pos x="179" y="189"/>
                  </a:cxn>
                  <a:cxn ang="0">
                    <a:pos x="179" y="189"/>
                  </a:cxn>
                  <a:cxn ang="0">
                    <a:pos x="183" y="185"/>
                  </a:cxn>
                  <a:cxn ang="0">
                    <a:pos x="184" y="180"/>
                  </a:cxn>
                  <a:cxn ang="0">
                    <a:pos x="185" y="175"/>
                  </a:cxn>
                  <a:cxn ang="0">
                    <a:pos x="185" y="171"/>
                  </a:cxn>
                  <a:cxn ang="0">
                    <a:pos x="183" y="168"/>
                  </a:cxn>
                  <a:cxn ang="0">
                    <a:pos x="179" y="164"/>
                  </a:cxn>
                  <a:cxn ang="0">
                    <a:pos x="173" y="162"/>
                  </a:cxn>
                  <a:cxn ang="0">
                    <a:pos x="165" y="162"/>
                  </a:cxn>
                  <a:cxn ang="0">
                    <a:pos x="126" y="162"/>
                  </a:cxn>
                </a:cxnLst>
                <a:rect l="0" t="0" r="r" b="b"/>
                <a:pathLst>
                  <a:path w="185" h="263">
                    <a:moveTo>
                      <a:pt x="126" y="162"/>
                    </a:moveTo>
                    <a:lnTo>
                      <a:pt x="126" y="32"/>
                    </a:lnTo>
                    <a:lnTo>
                      <a:pt x="126" y="32"/>
                    </a:lnTo>
                    <a:lnTo>
                      <a:pt x="125" y="26"/>
                    </a:lnTo>
                    <a:lnTo>
                      <a:pt x="123" y="19"/>
                    </a:lnTo>
                    <a:lnTo>
                      <a:pt x="120" y="13"/>
                    </a:lnTo>
                    <a:lnTo>
                      <a:pt x="116" y="8"/>
                    </a:lnTo>
                    <a:lnTo>
                      <a:pt x="111" y="5"/>
                    </a:lnTo>
                    <a:lnTo>
                      <a:pt x="106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86" y="0"/>
                    </a:lnTo>
                    <a:lnTo>
                      <a:pt x="80" y="2"/>
                    </a:lnTo>
                    <a:lnTo>
                      <a:pt x="75" y="5"/>
                    </a:lnTo>
                    <a:lnTo>
                      <a:pt x="70" y="8"/>
                    </a:lnTo>
                    <a:lnTo>
                      <a:pt x="66" y="13"/>
                    </a:lnTo>
                    <a:lnTo>
                      <a:pt x="64" y="19"/>
                    </a:lnTo>
                    <a:lnTo>
                      <a:pt x="62" y="26"/>
                    </a:lnTo>
                    <a:lnTo>
                      <a:pt x="62" y="32"/>
                    </a:lnTo>
                    <a:lnTo>
                      <a:pt x="62" y="162"/>
                    </a:lnTo>
                    <a:lnTo>
                      <a:pt x="17" y="162"/>
                    </a:lnTo>
                    <a:lnTo>
                      <a:pt x="17" y="162"/>
                    </a:lnTo>
                    <a:lnTo>
                      <a:pt x="11" y="162"/>
                    </a:lnTo>
                    <a:lnTo>
                      <a:pt x="6" y="164"/>
                    </a:lnTo>
                    <a:lnTo>
                      <a:pt x="2" y="167"/>
                    </a:lnTo>
                    <a:lnTo>
                      <a:pt x="1" y="170"/>
                    </a:lnTo>
                    <a:lnTo>
                      <a:pt x="0" y="175"/>
                    </a:lnTo>
                    <a:lnTo>
                      <a:pt x="1" y="179"/>
                    </a:lnTo>
                    <a:lnTo>
                      <a:pt x="3" y="184"/>
                    </a:lnTo>
                    <a:lnTo>
                      <a:pt x="7" y="189"/>
                    </a:lnTo>
                    <a:lnTo>
                      <a:pt x="70" y="251"/>
                    </a:lnTo>
                    <a:lnTo>
                      <a:pt x="70" y="251"/>
                    </a:lnTo>
                    <a:lnTo>
                      <a:pt x="76" y="256"/>
                    </a:lnTo>
                    <a:lnTo>
                      <a:pt x="81" y="259"/>
                    </a:lnTo>
                    <a:lnTo>
                      <a:pt x="88" y="262"/>
                    </a:lnTo>
                    <a:lnTo>
                      <a:pt x="92" y="263"/>
                    </a:lnTo>
                    <a:lnTo>
                      <a:pt x="99" y="262"/>
                    </a:lnTo>
                    <a:lnTo>
                      <a:pt x="105" y="259"/>
                    </a:lnTo>
                    <a:lnTo>
                      <a:pt x="110" y="256"/>
                    </a:lnTo>
                    <a:lnTo>
                      <a:pt x="116" y="251"/>
                    </a:lnTo>
                    <a:lnTo>
                      <a:pt x="179" y="189"/>
                    </a:lnTo>
                    <a:lnTo>
                      <a:pt x="179" y="189"/>
                    </a:lnTo>
                    <a:lnTo>
                      <a:pt x="183" y="185"/>
                    </a:lnTo>
                    <a:lnTo>
                      <a:pt x="184" y="180"/>
                    </a:lnTo>
                    <a:lnTo>
                      <a:pt x="185" y="175"/>
                    </a:lnTo>
                    <a:lnTo>
                      <a:pt x="185" y="171"/>
                    </a:lnTo>
                    <a:lnTo>
                      <a:pt x="183" y="168"/>
                    </a:lnTo>
                    <a:lnTo>
                      <a:pt x="179" y="164"/>
                    </a:lnTo>
                    <a:lnTo>
                      <a:pt x="173" y="162"/>
                    </a:lnTo>
                    <a:lnTo>
                      <a:pt x="165" y="162"/>
                    </a:lnTo>
                    <a:lnTo>
                      <a:pt x="126" y="162"/>
                    </a:lnTo>
                    <a:close/>
                  </a:path>
                </a:pathLst>
              </a:custGeom>
              <a:solidFill>
                <a:srgbClr val="B88E60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A4025D5-CF52-4DF6-8C57-116640A151FE}"/>
                </a:ext>
              </a:extLst>
            </p:cNvPr>
            <p:cNvSpPr txBox="1"/>
            <p:nvPr/>
          </p:nvSpPr>
          <p:spPr>
            <a:xfrm>
              <a:off x="4404883" y="4336874"/>
              <a:ext cx="938869" cy="327726"/>
            </a:xfrm>
            <a:prstGeom prst="rect">
              <a:avLst/>
            </a:prstGeom>
            <a:solidFill>
              <a:srgbClr val="BB9367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需要评审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76043FA7-1418-4DCC-83E7-D7D27FDF7DAD}"/>
                </a:ext>
              </a:extLst>
            </p:cNvPr>
            <p:cNvSpPr txBox="1"/>
            <p:nvPr/>
          </p:nvSpPr>
          <p:spPr>
            <a:xfrm>
              <a:off x="4400527" y="4776658"/>
              <a:ext cx="938869" cy="327726"/>
            </a:xfrm>
            <a:prstGeom prst="rect">
              <a:avLst/>
            </a:prstGeom>
            <a:solidFill>
              <a:srgbClr val="BB9367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需要设计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396935E-8B0E-47CD-B8BB-50B30E1D8D29}"/>
                </a:ext>
              </a:extLst>
            </p:cNvPr>
            <p:cNvSpPr txBox="1"/>
            <p:nvPr/>
          </p:nvSpPr>
          <p:spPr>
            <a:xfrm>
              <a:off x="4400527" y="5229507"/>
              <a:ext cx="938869" cy="327726"/>
            </a:xfrm>
            <a:prstGeom prst="rect">
              <a:avLst/>
            </a:prstGeom>
            <a:solidFill>
              <a:srgbClr val="BB9367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需要评审</a:t>
              </a:r>
            </a:p>
          </p:txBody>
        </p:sp>
      </p:grpSp>
      <p:sp>
        <p:nvSpPr>
          <p:cNvPr id="68" name="Freeform 525"/>
          <p:cNvSpPr>
            <a:spLocks/>
          </p:cNvSpPr>
          <p:nvPr/>
        </p:nvSpPr>
        <p:spPr bwMode="auto">
          <a:xfrm>
            <a:off x="2081956" y="4302372"/>
            <a:ext cx="250725" cy="237649"/>
          </a:xfrm>
          <a:custGeom>
            <a:avLst/>
            <a:gdLst>
              <a:gd name="T0" fmla="*/ 680 w 687"/>
              <a:gd name="T1" fmla="*/ 551 h 651"/>
              <a:gd name="T2" fmla="*/ 597 w 687"/>
              <a:gd name="T3" fmla="*/ 461 h 651"/>
              <a:gd name="T4" fmla="*/ 464 w 687"/>
              <a:gd name="T5" fmla="*/ 402 h 651"/>
              <a:gd name="T6" fmla="*/ 436 w 687"/>
              <a:gd name="T7" fmla="*/ 368 h 651"/>
              <a:gd name="T8" fmla="*/ 436 w 687"/>
              <a:gd name="T9" fmla="*/ 340 h 651"/>
              <a:gd name="T10" fmla="*/ 456 w 687"/>
              <a:gd name="T11" fmla="*/ 288 h 651"/>
              <a:gd name="T12" fmla="*/ 495 w 687"/>
              <a:gd name="T13" fmla="*/ 198 h 651"/>
              <a:gd name="T14" fmla="*/ 481 w 687"/>
              <a:gd name="T15" fmla="*/ 188 h 651"/>
              <a:gd name="T16" fmla="*/ 474 w 687"/>
              <a:gd name="T17" fmla="*/ 62 h 651"/>
              <a:gd name="T18" fmla="*/ 347 w 687"/>
              <a:gd name="T19" fmla="*/ 0 h 651"/>
              <a:gd name="T20" fmla="*/ 347 w 687"/>
              <a:gd name="T21" fmla="*/ 0 h 651"/>
              <a:gd name="T22" fmla="*/ 343 w 687"/>
              <a:gd name="T23" fmla="*/ 0 h 651"/>
              <a:gd name="T24" fmla="*/ 340 w 687"/>
              <a:gd name="T25" fmla="*/ 0 h 651"/>
              <a:gd name="T26" fmla="*/ 340 w 687"/>
              <a:gd name="T27" fmla="*/ 0 h 651"/>
              <a:gd name="T28" fmla="*/ 213 w 687"/>
              <a:gd name="T29" fmla="*/ 62 h 651"/>
              <a:gd name="T30" fmla="*/ 206 w 687"/>
              <a:gd name="T31" fmla="*/ 188 h 651"/>
              <a:gd name="T32" fmla="*/ 191 w 687"/>
              <a:gd name="T33" fmla="*/ 198 h 651"/>
              <a:gd name="T34" fmla="*/ 231 w 687"/>
              <a:gd name="T35" fmla="*/ 288 h 651"/>
              <a:gd name="T36" fmla="*/ 250 w 687"/>
              <a:gd name="T37" fmla="*/ 340 h 651"/>
              <a:gd name="T38" fmla="*/ 250 w 687"/>
              <a:gd name="T39" fmla="*/ 368 h 651"/>
              <a:gd name="T40" fmla="*/ 223 w 687"/>
              <a:gd name="T41" fmla="*/ 402 h 651"/>
              <a:gd name="T42" fmla="*/ 90 w 687"/>
              <a:gd name="T43" fmla="*/ 461 h 651"/>
              <a:gd name="T44" fmla="*/ 7 w 687"/>
              <a:gd name="T45" fmla="*/ 551 h 651"/>
              <a:gd name="T46" fmla="*/ 0 w 687"/>
              <a:gd name="T47" fmla="*/ 651 h 651"/>
              <a:gd name="T48" fmla="*/ 335 w 687"/>
              <a:gd name="T49" fmla="*/ 651 h 651"/>
              <a:gd name="T50" fmla="*/ 352 w 687"/>
              <a:gd name="T51" fmla="*/ 651 h 651"/>
              <a:gd name="T52" fmla="*/ 687 w 687"/>
              <a:gd name="T53" fmla="*/ 651 h 651"/>
              <a:gd name="T54" fmla="*/ 680 w 687"/>
              <a:gd name="T55" fmla="*/ 551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87" h="651">
                <a:moveTo>
                  <a:pt x="680" y="551"/>
                </a:moveTo>
                <a:cubicBezTo>
                  <a:pt x="674" y="471"/>
                  <a:pt x="639" y="474"/>
                  <a:pt x="597" y="461"/>
                </a:cubicBezTo>
                <a:cubicBezTo>
                  <a:pt x="554" y="448"/>
                  <a:pt x="474" y="415"/>
                  <a:pt x="464" y="402"/>
                </a:cubicBezTo>
                <a:cubicBezTo>
                  <a:pt x="454" y="389"/>
                  <a:pt x="436" y="368"/>
                  <a:pt x="436" y="368"/>
                </a:cubicBezTo>
                <a:cubicBezTo>
                  <a:pt x="436" y="340"/>
                  <a:pt x="436" y="340"/>
                  <a:pt x="436" y="340"/>
                </a:cubicBezTo>
                <a:cubicBezTo>
                  <a:pt x="452" y="314"/>
                  <a:pt x="456" y="288"/>
                  <a:pt x="456" y="288"/>
                </a:cubicBezTo>
                <a:cubicBezTo>
                  <a:pt x="482" y="288"/>
                  <a:pt x="499" y="213"/>
                  <a:pt x="495" y="198"/>
                </a:cubicBezTo>
                <a:cubicBezTo>
                  <a:pt x="492" y="183"/>
                  <a:pt x="481" y="188"/>
                  <a:pt x="481" y="188"/>
                </a:cubicBezTo>
                <a:cubicBezTo>
                  <a:pt x="481" y="188"/>
                  <a:pt x="505" y="106"/>
                  <a:pt x="474" y="62"/>
                </a:cubicBezTo>
                <a:cubicBezTo>
                  <a:pt x="444" y="20"/>
                  <a:pt x="397" y="2"/>
                  <a:pt x="347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346" y="0"/>
                  <a:pt x="345" y="0"/>
                  <a:pt x="343" y="0"/>
                </a:cubicBezTo>
                <a:cubicBezTo>
                  <a:pt x="342" y="0"/>
                  <a:pt x="341" y="0"/>
                  <a:pt x="340" y="0"/>
                </a:cubicBezTo>
                <a:cubicBezTo>
                  <a:pt x="340" y="0"/>
                  <a:pt x="340" y="0"/>
                  <a:pt x="340" y="0"/>
                </a:cubicBezTo>
                <a:cubicBezTo>
                  <a:pt x="290" y="2"/>
                  <a:pt x="242" y="20"/>
                  <a:pt x="213" y="62"/>
                </a:cubicBezTo>
                <a:cubicBezTo>
                  <a:pt x="182" y="106"/>
                  <a:pt x="206" y="188"/>
                  <a:pt x="206" y="188"/>
                </a:cubicBezTo>
                <a:cubicBezTo>
                  <a:pt x="206" y="188"/>
                  <a:pt x="195" y="183"/>
                  <a:pt x="191" y="198"/>
                </a:cubicBezTo>
                <a:cubicBezTo>
                  <a:pt x="188" y="213"/>
                  <a:pt x="205" y="288"/>
                  <a:pt x="231" y="288"/>
                </a:cubicBezTo>
                <a:cubicBezTo>
                  <a:pt x="231" y="288"/>
                  <a:pt x="234" y="314"/>
                  <a:pt x="250" y="340"/>
                </a:cubicBezTo>
                <a:cubicBezTo>
                  <a:pt x="250" y="368"/>
                  <a:pt x="250" y="368"/>
                  <a:pt x="250" y="368"/>
                </a:cubicBezTo>
                <a:cubicBezTo>
                  <a:pt x="250" y="368"/>
                  <a:pt x="232" y="389"/>
                  <a:pt x="223" y="402"/>
                </a:cubicBezTo>
                <a:cubicBezTo>
                  <a:pt x="213" y="415"/>
                  <a:pt x="133" y="448"/>
                  <a:pt x="90" y="461"/>
                </a:cubicBezTo>
                <a:cubicBezTo>
                  <a:pt x="47" y="474"/>
                  <a:pt x="13" y="471"/>
                  <a:pt x="7" y="551"/>
                </a:cubicBezTo>
                <a:cubicBezTo>
                  <a:pt x="0" y="631"/>
                  <a:pt x="0" y="651"/>
                  <a:pt x="0" y="651"/>
                </a:cubicBezTo>
                <a:cubicBezTo>
                  <a:pt x="335" y="651"/>
                  <a:pt x="335" y="651"/>
                  <a:pt x="335" y="651"/>
                </a:cubicBezTo>
                <a:cubicBezTo>
                  <a:pt x="352" y="651"/>
                  <a:pt x="352" y="651"/>
                  <a:pt x="352" y="651"/>
                </a:cubicBezTo>
                <a:cubicBezTo>
                  <a:pt x="687" y="651"/>
                  <a:pt x="687" y="651"/>
                  <a:pt x="687" y="651"/>
                </a:cubicBezTo>
                <a:cubicBezTo>
                  <a:pt x="687" y="651"/>
                  <a:pt x="687" y="631"/>
                  <a:pt x="680" y="5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zh-CN" altLang="en-US" sz="180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69" name="Freeform 525"/>
          <p:cNvSpPr>
            <a:spLocks/>
          </p:cNvSpPr>
          <p:nvPr/>
        </p:nvSpPr>
        <p:spPr bwMode="auto">
          <a:xfrm>
            <a:off x="2081956" y="4719930"/>
            <a:ext cx="250725" cy="237649"/>
          </a:xfrm>
          <a:custGeom>
            <a:avLst/>
            <a:gdLst>
              <a:gd name="T0" fmla="*/ 680 w 687"/>
              <a:gd name="T1" fmla="*/ 551 h 651"/>
              <a:gd name="T2" fmla="*/ 597 w 687"/>
              <a:gd name="T3" fmla="*/ 461 h 651"/>
              <a:gd name="T4" fmla="*/ 464 w 687"/>
              <a:gd name="T5" fmla="*/ 402 h 651"/>
              <a:gd name="T6" fmla="*/ 436 w 687"/>
              <a:gd name="T7" fmla="*/ 368 h 651"/>
              <a:gd name="T8" fmla="*/ 436 w 687"/>
              <a:gd name="T9" fmla="*/ 340 h 651"/>
              <a:gd name="T10" fmla="*/ 456 w 687"/>
              <a:gd name="T11" fmla="*/ 288 h 651"/>
              <a:gd name="T12" fmla="*/ 495 w 687"/>
              <a:gd name="T13" fmla="*/ 198 h 651"/>
              <a:gd name="T14" fmla="*/ 481 w 687"/>
              <a:gd name="T15" fmla="*/ 188 h 651"/>
              <a:gd name="T16" fmla="*/ 474 w 687"/>
              <a:gd name="T17" fmla="*/ 62 h 651"/>
              <a:gd name="T18" fmla="*/ 347 w 687"/>
              <a:gd name="T19" fmla="*/ 0 h 651"/>
              <a:gd name="T20" fmla="*/ 347 w 687"/>
              <a:gd name="T21" fmla="*/ 0 h 651"/>
              <a:gd name="T22" fmla="*/ 343 w 687"/>
              <a:gd name="T23" fmla="*/ 0 h 651"/>
              <a:gd name="T24" fmla="*/ 340 w 687"/>
              <a:gd name="T25" fmla="*/ 0 h 651"/>
              <a:gd name="T26" fmla="*/ 340 w 687"/>
              <a:gd name="T27" fmla="*/ 0 h 651"/>
              <a:gd name="T28" fmla="*/ 213 w 687"/>
              <a:gd name="T29" fmla="*/ 62 h 651"/>
              <a:gd name="T30" fmla="*/ 206 w 687"/>
              <a:gd name="T31" fmla="*/ 188 h 651"/>
              <a:gd name="T32" fmla="*/ 191 w 687"/>
              <a:gd name="T33" fmla="*/ 198 h 651"/>
              <a:gd name="T34" fmla="*/ 231 w 687"/>
              <a:gd name="T35" fmla="*/ 288 h 651"/>
              <a:gd name="T36" fmla="*/ 250 w 687"/>
              <a:gd name="T37" fmla="*/ 340 h 651"/>
              <a:gd name="T38" fmla="*/ 250 w 687"/>
              <a:gd name="T39" fmla="*/ 368 h 651"/>
              <a:gd name="T40" fmla="*/ 223 w 687"/>
              <a:gd name="T41" fmla="*/ 402 h 651"/>
              <a:gd name="T42" fmla="*/ 90 w 687"/>
              <a:gd name="T43" fmla="*/ 461 h 651"/>
              <a:gd name="T44" fmla="*/ 7 w 687"/>
              <a:gd name="T45" fmla="*/ 551 h 651"/>
              <a:gd name="T46" fmla="*/ 0 w 687"/>
              <a:gd name="T47" fmla="*/ 651 h 651"/>
              <a:gd name="T48" fmla="*/ 335 w 687"/>
              <a:gd name="T49" fmla="*/ 651 h 651"/>
              <a:gd name="T50" fmla="*/ 352 w 687"/>
              <a:gd name="T51" fmla="*/ 651 h 651"/>
              <a:gd name="T52" fmla="*/ 687 w 687"/>
              <a:gd name="T53" fmla="*/ 651 h 651"/>
              <a:gd name="T54" fmla="*/ 680 w 687"/>
              <a:gd name="T55" fmla="*/ 551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87" h="651">
                <a:moveTo>
                  <a:pt x="680" y="551"/>
                </a:moveTo>
                <a:cubicBezTo>
                  <a:pt x="674" y="471"/>
                  <a:pt x="639" y="474"/>
                  <a:pt x="597" y="461"/>
                </a:cubicBezTo>
                <a:cubicBezTo>
                  <a:pt x="554" y="448"/>
                  <a:pt x="474" y="415"/>
                  <a:pt x="464" y="402"/>
                </a:cubicBezTo>
                <a:cubicBezTo>
                  <a:pt x="454" y="389"/>
                  <a:pt x="436" y="368"/>
                  <a:pt x="436" y="368"/>
                </a:cubicBezTo>
                <a:cubicBezTo>
                  <a:pt x="436" y="340"/>
                  <a:pt x="436" y="340"/>
                  <a:pt x="436" y="340"/>
                </a:cubicBezTo>
                <a:cubicBezTo>
                  <a:pt x="452" y="314"/>
                  <a:pt x="456" y="288"/>
                  <a:pt x="456" y="288"/>
                </a:cubicBezTo>
                <a:cubicBezTo>
                  <a:pt x="482" y="288"/>
                  <a:pt x="499" y="213"/>
                  <a:pt x="495" y="198"/>
                </a:cubicBezTo>
                <a:cubicBezTo>
                  <a:pt x="492" y="183"/>
                  <a:pt x="481" y="188"/>
                  <a:pt x="481" y="188"/>
                </a:cubicBezTo>
                <a:cubicBezTo>
                  <a:pt x="481" y="188"/>
                  <a:pt x="505" y="106"/>
                  <a:pt x="474" y="62"/>
                </a:cubicBezTo>
                <a:cubicBezTo>
                  <a:pt x="444" y="20"/>
                  <a:pt x="397" y="2"/>
                  <a:pt x="347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346" y="0"/>
                  <a:pt x="345" y="0"/>
                  <a:pt x="343" y="0"/>
                </a:cubicBezTo>
                <a:cubicBezTo>
                  <a:pt x="342" y="0"/>
                  <a:pt x="341" y="0"/>
                  <a:pt x="340" y="0"/>
                </a:cubicBezTo>
                <a:cubicBezTo>
                  <a:pt x="340" y="0"/>
                  <a:pt x="340" y="0"/>
                  <a:pt x="340" y="0"/>
                </a:cubicBezTo>
                <a:cubicBezTo>
                  <a:pt x="290" y="2"/>
                  <a:pt x="242" y="20"/>
                  <a:pt x="213" y="62"/>
                </a:cubicBezTo>
                <a:cubicBezTo>
                  <a:pt x="182" y="106"/>
                  <a:pt x="206" y="188"/>
                  <a:pt x="206" y="188"/>
                </a:cubicBezTo>
                <a:cubicBezTo>
                  <a:pt x="206" y="188"/>
                  <a:pt x="195" y="183"/>
                  <a:pt x="191" y="198"/>
                </a:cubicBezTo>
                <a:cubicBezTo>
                  <a:pt x="188" y="213"/>
                  <a:pt x="205" y="288"/>
                  <a:pt x="231" y="288"/>
                </a:cubicBezTo>
                <a:cubicBezTo>
                  <a:pt x="231" y="288"/>
                  <a:pt x="234" y="314"/>
                  <a:pt x="250" y="340"/>
                </a:cubicBezTo>
                <a:cubicBezTo>
                  <a:pt x="250" y="368"/>
                  <a:pt x="250" y="368"/>
                  <a:pt x="250" y="368"/>
                </a:cubicBezTo>
                <a:cubicBezTo>
                  <a:pt x="250" y="368"/>
                  <a:pt x="232" y="389"/>
                  <a:pt x="223" y="402"/>
                </a:cubicBezTo>
                <a:cubicBezTo>
                  <a:pt x="213" y="415"/>
                  <a:pt x="133" y="448"/>
                  <a:pt x="90" y="461"/>
                </a:cubicBezTo>
                <a:cubicBezTo>
                  <a:pt x="47" y="474"/>
                  <a:pt x="13" y="471"/>
                  <a:pt x="7" y="551"/>
                </a:cubicBezTo>
                <a:cubicBezTo>
                  <a:pt x="0" y="631"/>
                  <a:pt x="0" y="651"/>
                  <a:pt x="0" y="651"/>
                </a:cubicBezTo>
                <a:cubicBezTo>
                  <a:pt x="335" y="651"/>
                  <a:pt x="335" y="651"/>
                  <a:pt x="335" y="651"/>
                </a:cubicBezTo>
                <a:cubicBezTo>
                  <a:pt x="352" y="651"/>
                  <a:pt x="352" y="651"/>
                  <a:pt x="352" y="651"/>
                </a:cubicBezTo>
                <a:cubicBezTo>
                  <a:pt x="687" y="651"/>
                  <a:pt x="687" y="651"/>
                  <a:pt x="687" y="651"/>
                </a:cubicBezTo>
                <a:cubicBezTo>
                  <a:pt x="687" y="651"/>
                  <a:pt x="687" y="631"/>
                  <a:pt x="680" y="5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zh-CN" altLang="en-US" sz="180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70" name="Freeform 525"/>
          <p:cNvSpPr>
            <a:spLocks/>
          </p:cNvSpPr>
          <p:nvPr/>
        </p:nvSpPr>
        <p:spPr bwMode="auto">
          <a:xfrm>
            <a:off x="2073496" y="5137438"/>
            <a:ext cx="250725" cy="237649"/>
          </a:xfrm>
          <a:custGeom>
            <a:avLst/>
            <a:gdLst>
              <a:gd name="T0" fmla="*/ 680 w 687"/>
              <a:gd name="T1" fmla="*/ 551 h 651"/>
              <a:gd name="T2" fmla="*/ 597 w 687"/>
              <a:gd name="T3" fmla="*/ 461 h 651"/>
              <a:gd name="T4" fmla="*/ 464 w 687"/>
              <a:gd name="T5" fmla="*/ 402 h 651"/>
              <a:gd name="T6" fmla="*/ 436 w 687"/>
              <a:gd name="T7" fmla="*/ 368 h 651"/>
              <a:gd name="T8" fmla="*/ 436 w 687"/>
              <a:gd name="T9" fmla="*/ 340 h 651"/>
              <a:gd name="T10" fmla="*/ 456 w 687"/>
              <a:gd name="T11" fmla="*/ 288 h 651"/>
              <a:gd name="T12" fmla="*/ 495 w 687"/>
              <a:gd name="T13" fmla="*/ 198 h 651"/>
              <a:gd name="T14" fmla="*/ 481 w 687"/>
              <a:gd name="T15" fmla="*/ 188 h 651"/>
              <a:gd name="T16" fmla="*/ 474 w 687"/>
              <a:gd name="T17" fmla="*/ 62 h 651"/>
              <a:gd name="T18" fmla="*/ 347 w 687"/>
              <a:gd name="T19" fmla="*/ 0 h 651"/>
              <a:gd name="T20" fmla="*/ 347 w 687"/>
              <a:gd name="T21" fmla="*/ 0 h 651"/>
              <a:gd name="T22" fmla="*/ 343 w 687"/>
              <a:gd name="T23" fmla="*/ 0 h 651"/>
              <a:gd name="T24" fmla="*/ 340 w 687"/>
              <a:gd name="T25" fmla="*/ 0 h 651"/>
              <a:gd name="T26" fmla="*/ 340 w 687"/>
              <a:gd name="T27" fmla="*/ 0 h 651"/>
              <a:gd name="T28" fmla="*/ 213 w 687"/>
              <a:gd name="T29" fmla="*/ 62 h 651"/>
              <a:gd name="T30" fmla="*/ 206 w 687"/>
              <a:gd name="T31" fmla="*/ 188 h 651"/>
              <a:gd name="T32" fmla="*/ 191 w 687"/>
              <a:gd name="T33" fmla="*/ 198 h 651"/>
              <a:gd name="T34" fmla="*/ 231 w 687"/>
              <a:gd name="T35" fmla="*/ 288 h 651"/>
              <a:gd name="T36" fmla="*/ 250 w 687"/>
              <a:gd name="T37" fmla="*/ 340 h 651"/>
              <a:gd name="T38" fmla="*/ 250 w 687"/>
              <a:gd name="T39" fmla="*/ 368 h 651"/>
              <a:gd name="T40" fmla="*/ 223 w 687"/>
              <a:gd name="T41" fmla="*/ 402 h 651"/>
              <a:gd name="T42" fmla="*/ 90 w 687"/>
              <a:gd name="T43" fmla="*/ 461 h 651"/>
              <a:gd name="T44" fmla="*/ 7 w 687"/>
              <a:gd name="T45" fmla="*/ 551 h 651"/>
              <a:gd name="T46" fmla="*/ 0 w 687"/>
              <a:gd name="T47" fmla="*/ 651 h 651"/>
              <a:gd name="T48" fmla="*/ 335 w 687"/>
              <a:gd name="T49" fmla="*/ 651 h 651"/>
              <a:gd name="T50" fmla="*/ 352 w 687"/>
              <a:gd name="T51" fmla="*/ 651 h 651"/>
              <a:gd name="T52" fmla="*/ 687 w 687"/>
              <a:gd name="T53" fmla="*/ 651 h 651"/>
              <a:gd name="T54" fmla="*/ 680 w 687"/>
              <a:gd name="T55" fmla="*/ 551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87" h="651">
                <a:moveTo>
                  <a:pt x="680" y="551"/>
                </a:moveTo>
                <a:cubicBezTo>
                  <a:pt x="674" y="471"/>
                  <a:pt x="639" y="474"/>
                  <a:pt x="597" y="461"/>
                </a:cubicBezTo>
                <a:cubicBezTo>
                  <a:pt x="554" y="448"/>
                  <a:pt x="474" y="415"/>
                  <a:pt x="464" y="402"/>
                </a:cubicBezTo>
                <a:cubicBezTo>
                  <a:pt x="454" y="389"/>
                  <a:pt x="436" y="368"/>
                  <a:pt x="436" y="368"/>
                </a:cubicBezTo>
                <a:cubicBezTo>
                  <a:pt x="436" y="340"/>
                  <a:pt x="436" y="340"/>
                  <a:pt x="436" y="340"/>
                </a:cubicBezTo>
                <a:cubicBezTo>
                  <a:pt x="452" y="314"/>
                  <a:pt x="456" y="288"/>
                  <a:pt x="456" y="288"/>
                </a:cubicBezTo>
                <a:cubicBezTo>
                  <a:pt x="482" y="288"/>
                  <a:pt x="499" y="213"/>
                  <a:pt x="495" y="198"/>
                </a:cubicBezTo>
                <a:cubicBezTo>
                  <a:pt x="492" y="183"/>
                  <a:pt x="481" y="188"/>
                  <a:pt x="481" y="188"/>
                </a:cubicBezTo>
                <a:cubicBezTo>
                  <a:pt x="481" y="188"/>
                  <a:pt x="505" y="106"/>
                  <a:pt x="474" y="62"/>
                </a:cubicBezTo>
                <a:cubicBezTo>
                  <a:pt x="444" y="20"/>
                  <a:pt x="397" y="2"/>
                  <a:pt x="347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346" y="0"/>
                  <a:pt x="345" y="0"/>
                  <a:pt x="343" y="0"/>
                </a:cubicBezTo>
                <a:cubicBezTo>
                  <a:pt x="342" y="0"/>
                  <a:pt x="341" y="0"/>
                  <a:pt x="340" y="0"/>
                </a:cubicBezTo>
                <a:cubicBezTo>
                  <a:pt x="340" y="0"/>
                  <a:pt x="340" y="0"/>
                  <a:pt x="340" y="0"/>
                </a:cubicBezTo>
                <a:cubicBezTo>
                  <a:pt x="290" y="2"/>
                  <a:pt x="242" y="20"/>
                  <a:pt x="213" y="62"/>
                </a:cubicBezTo>
                <a:cubicBezTo>
                  <a:pt x="182" y="106"/>
                  <a:pt x="206" y="188"/>
                  <a:pt x="206" y="188"/>
                </a:cubicBezTo>
                <a:cubicBezTo>
                  <a:pt x="206" y="188"/>
                  <a:pt x="195" y="183"/>
                  <a:pt x="191" y="198"/>
                </a:cubicBezTo>
                <a:cubicBezTo>
                  <a:pt x="188" y="213"/>
                  <a:pt x="205" y="288"/>
                  <a:pt x="231" y="288"/>
                </a:cubicBezTo>
                <a:cubicBezTo>
                  <a:pt x="231" y="288"/>
                  <a:pt x="234" y="314"/>
                  <a:pt x="250" y="340"/>
                </a:cubicBezTo>
                <a:cubicBezTo>
                  <a:pt x="250" y="368"/>
                  <a:pt x="250" y="368"/>
                  <a:pt x="250" y="368"/>
                </a:cubicBezTo>
                <a:cubicBezTo>
                  <a:pt x="250" y="368"/>
                  <a:pt x="232" y="389"/>
                  <a:pt x="223" y="402"/>
                </a:cubicBezTo>
                <a:cubicBezTo>
                  <a:pt x="213" y="415"/>
                  <a:pt x="133" y="448"/>
                  <a:pt x="90" y="461"/>
                </a:cubicBezTo>
                <a:cubicBezTo>
                  <a:pt x="47" y="474"/>
                  <a:pt x="13" y="471"/>
                  <a:pt x="7" y="551"/>
                </a:cubicBezTo>
                <a:cubicBezTo>
                  <a:pt x="0" y="631"/>
                  <a:pt x="0" y="651"/>
                  <a:pt x="0" y="651"/>
                </a:cubicBezTo>
                <a:cubicBezTo>
                  <a:pt x="335" y="651"/>
                  <a:pt x="335" y="651"/>
                  <a:pt x="335" y="651"/>
                </a:cubicBezTo>
                <a:cubicBezTo>
                  <a:pt x="352" y="651"/>
                  <a:pt x="352" y="651"/>
                  <a:pt x="352" y="651"/>
                </a:cubicBezTo>
                <a:cubicBezTo>
                  <a:pt x="687" y="651"/>
                  <a:pt x="687" y="651"/>
                  <a:pt x="687" y="651"/>
                </a:cubicBezTo>
                <a:cubicBezTo>
                  <a:pt x="687" y="651"/>
                  <a:pt x="687" y="631"/>
                  <a:pt x="680" y="5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zh-CN" altLang="en-US" sz="180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0" y="285731"/>
            <a:ext cx="4419600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423333" y="248802"/>
            <a:ext cx="421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产业服务核武器“凌波系统”</a:t>
            </a: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  <p:grpSp>
        <p:nvGrpSpPr>
          <p:cNvPr id="93" name="组 92"/>
          <p:cNvGrpSpPr/>
          <p:nvPr/>
        </p:nvGrpSpPr>
        <p:grpSpPr>
          <a:xfrm>
            <a:off x="4267194" y="1269999"/>
            <a:ext cx="3691473" cy="1083731"/>
            <a:chOff x="4267194" y="1151468"/>
            <a:chExt cx="3691473" cy="1083731"/>
          </a:xfrm>
        </p:grpSpPr>
        <p:sp>
          <p:nvSpPr>
            <p:cNvPr id="78" name="矩形 77"/>
            <p:cNvSpPr/>
            <p:nvPr/>
          </p:nvSpPr>
          <p:spPr>
            <a:xfrm>
              <a:off x="4618673" y="1230021"/>
              <a:ext cx="29546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2400" b="1" kern="100" dirty="0">
                  <a:solidFill>
                    <a:srgbClr val="CEB1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科技部重大专项支持</a:t>
              </a:r>
              <a:endParaRPr lang="zh-CN" altLang="en-US" sz="2400" dirty="0">
                <a:solidFill>
                  <a:srgbClr val="CEB18E"/>
                </a:solidFill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4880763" y="1695455"/>
              <a:ext cx="24304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kern="100" dirty="0">
                  <a:solidFill>
                    <a:srgbClr val="CEB1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二十项发明专利 </a:t>
              </a:r>
              <a:endParaRPr lang="zh-CN" altLang="en-US" sz="2400" dirty="0">
                <a:solidFill>
                  <a:srgbClr val="CEB18E"/>
                </a:solidFill>
              </a:endParaRPr>
            </a:p>
          </p:txBody>
        </p:sp>
        <p:grpSp>
          <p:nvGrpSpPr>
            <p:cNvPr id="87" name="组 86"/>
            <p:cNvGrpSpPr/>
            <p:nvPr/>
          </p:nvGrpSpPr>
          <p:grpSpPr>
            <a:xfrm>
              <a:off x="4267194" y="1151468"/>
              <a:ext cx="321727" cy="1083731"/>
              <a:chOff x="3945467" y="1100669"/>
              <a:chExt cx="406400" cy="1202265"/>
            </a:xfrm>
          </p:grpSpPr>
          <p:cxnSp>
            <p:nvCxnSpPr>
              <p:cNvPr id="81" name="直线连接符 80"/>
              <p:cNvCxnSpPr/>
              <p:nvPr/>
            </p:nvCxnSpPr>
            <p:spPr>
              <a:xfrm flipH="1">
                <a:off x="3945467" y="1117600"/>
                <a:ext cx="406400" cy="0"/>
              </a:xfrm>
              <a:prstGeom prst="line">
                <a:avLst/>
              </a:prstGeom>
              <a:ln w="38100" cmpd="sng">
                <a:solidFill>
                  <a:srgbClr val="CEB1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81"/>
              <p:cNvCxnSpPr/>
              <p:nvPr/>
            </p:nvCxnSpPr>
            <p:spPr>
              <a:xfrm flipH="1">
                <a:off x="3945467" y="2302934"/>
                <a:ext cx="406400" cy="0"/>
              </a:xfrm>
              <a:prstGeom prst="line">
                <a:avLst/>
              </a:prstGeom>
              <a:ln w="38100" cmpd="sng">
                <a:solidFill>
                  <a:srgbClr val="CEB1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线连接符 82"/>
              <p:cNvCxnSpPr/>
              <p:nvPr/>
            </p:nvCxnSpPr>
            <p:spPr>
              <a:xfrm flipH="1" flipV="1">
                <a:off x="3945467" y="1100669"/>
                <a:ext cx="16933" cy="1202264"/>
              </a:xfrm>
              <a:prstGeom prst="line">
                <a:avLst/>
              </a:prstGeom>
              <a:ln w="38100" cmpd="sng">
                <a:solidFill>
                  <a:srgbClr val="CEB1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组 87"/>
            <p:cNvGrpSpPr/>
            <p:nvPr/>
          </p:nvGrpSpPr>
          <p:grpSpPr>
            <a:xfrm flipH="1">
              <a:off x="7636939" y="1151468"/>
              <a:ext cx="321728" cy="1083731"/>
              <a:chOff x="3945467" y="1100669"/>
              <a:chExt cx="406400" cy="1202265"/>
            </a:xfrm>
          </p:grpSpPr>
          <p:cxnSp>
            <p:nvCxnSpPr>
              <p:cNvPr id="89" name="直线连接符 88"/>
              <p:cNvCxnSpPr/>
              <p:nvPr/>
            </p:nvCxnSpPr>
            <p:spPr>
              <a:xfrm flipH="1">
                <a:off x="3945467" y="1117600"/>
                <a:ext cx="406400" cy="0"/>
              </a:xfrm>
              <a:prstGeom prst="line">
                <a:avLst/>
              </a:prstGeom>
              <a:ln w="38100" cmpd="sng">
                <a:solidFill>
                  <a:srgbClr val="CEB1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线连接符 89"/>
              <p:cNvCxnSpPr/>
              <p:nvPr/>
            </p:nvCxnSpPr>
            <p:spPr>
              <a:xfrm flipH="1">
                <a:off x="3945467" y="2302934"/>
                <a:ext cx="406400" cy="0"/>
              </a:xfrm>
              <a:prstGeom prst="line">
                <a:avLst/>
              </a:prstGeom>
              <a:ln w="38100" cmpd="sng">
                <a:solidFill>
                  <a:srgbClr val="CEB1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90"/>
              <p:cNvCxnSpPr/>
              <p:nvPr/>
            </p:nvCxnSpPr>
            <p:spPr>
              <a:xfrm flipH="1" flipV="1">
                <a:off x="3945467" y="1100669"/>
                <a:ext cx="16933" cy="1202264"/>
              </a:xfrm>
              <a:prstGeom prst="line">
                <a:avLst/>
              </a:prstGeom>
              <a:ln w="38100" cmpd="sng">
                <a:solidFill>
                  <a:srgbClr val="CEB1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84334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组 132"/>
          <p:cNvGrpSpPr/>
          <p:nvPr/>
        </p:nvGrpSpPr>
        <p:grpSpPr>
          <a:xfrm>
            <a:off x="462844" y="1798696"/>
            <a:ext cx="11326527" cy="4250267"/>
            <a:chOff x="462844" y="1798696"/>
            <a:chExt cx="11326527" cy="4250267"/>
          </a:xfrm>
        </p:grpSpPr>
        <p:grpSp>
          <p:nvGrpSpPr>
            <p:cNvPr id="5" name="组 4"/>
            <p:cNvGrpSpPr/>
            <p:nvPr/>
          </p:nvGrpSpPr>
          <p:grpSpPr>
            <a:xfrm>
              <a:off x="477520" y="3515360"/>
              <a:ext cx="762000" cy="640080"/>
              <a:chOff x="477520" y="3515360"/>
              <a:chExt cx="762000" cy="640080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477520" y="3515360"/>
                <a:ext cx="762000" cy="640080"/>
              </a:xfrm>
              <a:prstGeom prst="roundRect">
                <a:avLst/>
              </a:prstGeom>
              <a:solidFill>
                <a:srgbClr val="BE966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rgbClr val="BE9667"/>
                  </a:solidFill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9147B42-06AA-41FA-B86E-A936607F9F66}"/>
                  </a:ext>
                </a:extLst>
              </p:cNvPr>
              <p:cNvSpPr txBox="1"/>
              <p:nvPr/>
            </p:nvSpPr>
            <p:spPr>
              <a:xfrm>
                <a:off x="603899" y="3581539"/>
                <a:ext cx="544182" cy="492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入孵</a:t>
                </a:r>
                <a:endPara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概念</a:t>
                </a:r>
              </a:p>
            </p:txBody>
          </p:sp>
        </p:grpSp>
        <p:grpSp>
          <p:nvGrpSpPr>
            <p:cNvPr id="8" name="组 7"/>
            <p:cNvGrpSpPr/>
            <p:nvPr/>
          </p:nvGrpSpPr>
          <p:grpSpPr>
            <a:xfrm>
              <a:off x="2418080" y="3647440"/>
              <a:ext cx="711200" cy="335280"/>
              <a:chOff x="2418080" y="3647440"/>
              <a:chExt cx="711200" cy="335280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2418080" y="3647440"/>
                <a:ext cx="711200" cy="335280"/>
              </a:xfrm>
              <a:prstGeom prst="roundRect">
                <a:avLst/>
              </a:prstGeom>
              <a:solidFill>
                <a:srgbClr val="BE966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147B42-06AA-41FA-B86E-A936607F9F66}"/>
                  </a:ext>
                </a:extLst>
              </p:cNvPr>
              <p:cNvSpPr txBox="1"/>
              <p:nvPr/>
            </p:nvSpPr>
            <p:spPr>
              <a:xfrm>
                <a:off x="2513979" y="3662819"/>
                <a:ext cx="54418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计划</a:t>
                </a: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4307840" y="3647440"/>
              <a:ext cx="711200" cy="335280"/>
              <a:chOff x="2418080" y="3647440"/>
              <a:chExt cx="711200" cy="335280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418080" y="3647440"/>
                <a:ext cx="711200" cy="335280"/>
              </a:xfrm>
              <a:prstGeom prst="roundRect">
                <a:avLst/>
              </a:prstGeom>
              <a:solidFill>
                <a:srgbClr val="BE966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9147B42-06AA-41FA-B86E-A936607F9F66}"/>
                  </a:ext>
                </a:extLst>
              </p:cNvPr>
              <p:cNvSpPr txBox="1"/>
              <p:nvPr/>
            </p:nvSpPr>
            <p:spPr>
              <a:xfrm>
                <a:off x="2513979" y="3662819"/>
                <a:ext cx="54418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</a:t>
                </a:r>
              </a:p>
            </p:txBody>
          </p:sp>
        </p:grpSp>
        <p:grpSp>
          <p:nvGrpSpPr>
            <p:cNvPr id="14" name="组 13"/>
            <p:cNvGrpSpPr/>
            <p:nvPr/>
          </p:nvGrpSpPr>
          <p:grpSpPr>
            <a:xfrm>
              <a:off x="6167120" y="3647440"/>
              <a:ext cx="711200" cy="335280"/>
              <a:chOff x="2418080" y="3647440"/>
              <a:chExt cx="711200" cy="335280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2418080" y="3647440"/>
                <a:ext cx="711200" cy="335280"/>
              </a:xfrm>
              <a:prstGeom prst="roundRect">
                <a:avLst/>
              </a:prstGeom>
              <a:solidFill>
                <a:srgbClr val="BE966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9147B42-06AA-41FA-B86E-A936607F9F66}"/>
                  </a:ext>
                </a:extLst>
              </p:cNvPr>
              <p:cNvSpPr txBox="1"/>
              <p:nvPr/>
            </p:nvSpPr>
            <p:spPr>
              <a:xfrm>
                <a:off x="2513979" y="3662819"/>
                <a:ext cx="54418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验证</a:t>
                </a:r>
              </a:p>
            </p:txBody>
          </p:sp>
        </p:grpSp>
        <p:grpSp>
          <p:nvGrpSpPr>
            <p:cNvPr id="17" name="组 16"/>
            <p:cNvGrpSpPr/>
            <p:nvPr/>
          </p:nvGrpSpPr>
          <p:grpSpPr>
            <a:xfrm>
              <a:off x="8046720" y="3647440"/>
              <a:ext cx="711200" cy="335280"/>
              <a:chOff x="2418080" y="3647440"/>
              <a:chExt cx="711200" cy="335280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2418080" y="3647440"/>
                <a:ext cx="711200" cy="335280"/>
              </a:xfrm>
              <a:prstGeom prst="roundRect">
                <a:avLst/>
              </a:prstGeom>
              <a:solidFill>
                <a:srgbClr val="BE966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9147B42-06AA-41FA-B86E-A936607F9F66}"/>
                  </a:ext>
                </a:extLst>
              </p:cNvPr>
              <p:cNvSpPr txBox="1"/>
              <p:nvPr/>
            </p:nvSpPr>
            <p:spPr>
              <a:xfrm>
                <a:off x="2513979" y="3662819"/>
                <a:ext cx="54418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量产</a:t>
                </a:r>
              </a:p>
            </p:txBody>
          </p:sp>
        </p:grpSp>
        <p:grpSp>
          <p:nvGrpSpPr>
            <p:cNvPr id="20" name="组 19"/>
            <p:cNvGrpSpPr/>
            <p:nvPr/>
          </p:nvGrpSpPr>
          <p:grpSpPr>
            <a:xfrm>
              <a:off x="9932420" y="3515360"/>
              <a:ext cx="762000" cy="640080"/>
              <a:chOff x="9932420" y="3515360"/>
              <a:chExt cx="762000" cy="640080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9932420" y="3515360"/>
                <a:ext cx="762000" cy="640080"/>
              </a:xfrm>
              <a:prstGeom prst="roundRect">
                <a:avLst/>
              </a:prstGeom>
              <a:solidFill>
                <a:srgbClr val="BE966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rgbClr val="BE9667"/>
                  </a:solidFill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147B42-06AA-41FA-B86E-A936607F9F66}"/>
                  </a:ext>
                </a:extLst>
              </p:cNvPr>
              <p:cNvSpPr txBox="1"/>
              <p:nvPr/>
            </p:nvSpPr>
            <p:spPr>
              <a:xfrm>
                <a:off x="10058799" y="3581539"/>
                <a:ext cx="544182" cy="495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毕业出孵</a:t>
                </a:r>
              </a:p>
            </p:txBody>
          </p:sp>
        </p:grpSp>
        <p:grpSp>
          <p:nvGrpSpPr>
            <p:cNvPr id="23" name="组 22"/>
            <p:cNvGrpSpPr/>
            <p:nvPr/>
          </p:nvGrpSpPr>
          <p:grpSpPr>
            <a:xfrm>
              <a:off x="1387660" y="3574508"/>
              <a:ext cx="858467" cy="505605"/>
              <a:chOff x="1387660" y="3562750"/>
              <a:chExt cx="858467" cy="505605"/>
            </a:xfrm>
          </p:grpSpPr>
          <p:sp>
            <p:nvSpPr>
              <p:cNvPr id="24" name="菱形 23"/>
              <p:cNvSpPr/>
              <p:nvPr/>
            </p:nvSpPr>
            <p:spPr>
              <a:xfrm>
                <a:off x="1387660" y="3562750"/>
                <a:ext cx="858467" cy="505605"/>
              </a:xfrm>
              <a:prstGeom prst="diamond">
                <a:avLst/>
              </a:prstGeom>
              <a:noFill/>
              <a:ln>
                <a:solidFill>
                  <a:srgbClr val="CEB18E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9147B42-06AA-41FA-B86E-A936607F9F66}"/>
                  </a:ext>
                </a:extLst>
              </p:cNvPr>
              <p:cNvSpPr txBox="1"/>
              <p:nvPr/>
            </p:nvSpPr>
            <p:spPr>
              <a:xfrm>
                <a:off x="1544802" y="3669358"/>
                <a:ext cx="54418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EB18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评审</a:t>
                </a:r>
              </a:p>
            </p:txBody>
          </p:sp>
        </p:grpSp>
        <p:grpSp>
          <p:nvGrpSpPr>
            <p:cNvPr id="26" name="组 25"/>
            <p:cNvGrpSpPr/>
            <p:nvPr/>
          </p:nvGrpSpPr>
          <p:grpSpPr>
            <a:xfrm>
              <a:off x="3280992" y="3574508"/>
              <a:ext cx="858467" cy="505605"/>
              <a:chOff x="1387660" y="3562750"/>
              <a:chExt cx="858467" cy="505605"/>
            </a:xfrm>
          </p:grpSpPr>
          <p:sp>
            <p:nvSpPr>
              <p:cNvPr id="27" name="菱形 26"/>
              <p:cNvSpPr/>
              <p:nvPr/>
            </p:nvSpPr>
            <p:spPr>
              <a:xfrm>
                <a:off x="1387660" y="3562750"/>
                <a:ext cx="858467" cy="505605"/>
              </a:xfrm>
              <a:prstGeom prst="diamond">
                <a:avLst/>
              </a:prstGeom>
              <a:noFill/>
              <a:ln>
                <a:solidFill>
                  <a:srgbClr val="CEB18E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9147B42-06AA-41FA-B86E-A936607F9F66}"/>
                  </a:ext>
                </a:extLst>
              </p:cNvPr>
              <p:cNvSpPr txBox="1"/>
              <p:nvPr/>
            </p:nvSpPr>
            <p:spPr>
              <a:xfrm>
                <a:off x="1544802" y="3669358"/>
                <a:ext cx="54418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EB18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评审</a:t>
                </a:r>
              </a:p>
            </p:txBody>
          </p:sp>
        </p:grpSp>
        <p:grpSp>
          <p:nvGrpSpPr>
            <p:cNvPr id="29" name="组 28"/>
            <p:cNvGrpSpPr/>
            <p:nvPr/>
          </p:nvGrpSpPr>
          <p:grpSpPr>
            <a:xfrm>
              <a:off x="5150805" y="3574508"/>
              <a:ext cx="858467" cy="505605"/>
              <a:chOff x="1387660" y="3562750"/>
              <a:chExt cx="858467" cy="505605"/>
            </a:xfrm>
          </p:grpSpPr>
          <p:sp>
            <p:nvSpPr>
              <p:cNvPr id="30" name="菱形 29"/>
              <p:cNvSpPr/>
              <p:nvPr/>
            </p:nvSpPr>
            <p:spPr>
              <a:xfrm>
                <a:off x="1387660" y="3562750"/>
                <a:ext cx="858467" cy="505605"/>
              </a:xfrm>
              <a:prstGeom prst="diamond">
                <a:avLst/>
              </a:prstGeom>
              <a:noFill/>
              <a:ln>
                <a:solidFill>
                  <a:srgbClr val="CEB18E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9147B42-06AA-41FA-B86E-A936607F9F66}"/>
                  </a:ext>
                </a:extLst>
              </p:cNvPr>
              <p:cNvSpPr txBox="1"/>
              <p:nvPr/>
            </p:nvSpPr>
            <p:spPr>
              <a:xfrm>
                <a:off x="1544802" y="3669358"/>
                <a:ext cx="54418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EB18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评审</a:t>
                </a:r>
              </a:p>
            </p:txBody>
          </p:sp>
        </p:grpSp>
        <p:grpSp>
          <p:nvGrpSpPr>
            <p:cNvPr id="32" name="组 31"/>
            <p:cNvGrpSpPr/>
            <p:nvPr/>
          </p:nvGrpSpPr>
          <p:grpSpPr>
            <a:xfrm>
              <a:off x="7044136" y="3574508"/>
              <a:ext cx="858467" cy="505605"/>
              <a:chOff x="1387660" y="3562750"/>
              <a:chExt cx="858467" cy="505605"/>
            </a:xfrm>
          </p:grpSpPr>
          <p:sp>
            <p:nvSpPr>
              <p:cNvPr id="33" name="菱形 32"/>
              <p:cNvSpPr/>
              <p:nvPr/>
            </p:nvSpPr>
            <p:spPr>
              <a:xfrm>
                <a:off x="1387660" y="3562750"/>
                <a:ext cx="858467" cy="505605"/>
              </a:xfrm>
              <a:prstGeom prst="diamond">
                <a:avLst/>
              </a:prstGeom>
              <a:noFill/>
              <a:ln>
                <a:solidFill>
                  <a:srgbClr val="CEB18E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9147B42-06AA-41FA-B86E-A936607F9F66}"/>
                  </a:ext>
                </a:extLst>
              </p:cNvPr>
              <p:cNvSpPr txBox="1"/>
              <p:nvPr/>
            </p:nvSpPr>
            <p:spPr>
              <a:xfrm>
                <a:off x="1544802" y="3669358"/>
                <a:ext cx="54418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EB18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评审</a:t>
                </a:r>
              </a:p>
            </p:txBody>
          </p:sp>
        </p:grpSp>
        <p:grpSp>
          <p:nvGrpSpPr>
            <p:cNvPr id="35" name="组 34"/>
            <p:cNvGrpSpPr/>
            <p:nvPr/>
          </p:nvGrpSpPr>
          <p:grpSpPr>
            <a:xfrm>
              <a:off x="8925708" y="3574508"/>
              <a:ext cx="858467" cy="505605"/>
              <a:chOff x="1387660" y="3562750"/>
              <a:chExt cx="858467" cy="505605"/>
            </a:xfrm>
          </p:grpSpPr>
          <p:sp>
            <p:nvSpPr>
              <p:cNvPr id="36" name="菱形 35"/>
              <p:cNvSpPr/>
              <p:nvPr/>
            </p:nvSpPr>
            <p:spPr>
              <a:xfrm>
                <a:off x="1387660" y="3562750"/>
                <a:ext cx="858467" cy="505605"/>
              </a:xfrm>
              <a:prstGeom prst="diamond">
                <a:avLst/>
              </a:prstGeom>
              <a:noFill/>
              <a:ln>
                <a:solidFill>
                  <a:srgbClr val="CEB18E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9147B42-06AA-41FA-B86E-A936607F9F66}"/>
                  </a:ext>
                </a:extLst>
              </p:cNvPr>
              <p:cNvSpPr txBox="1"/>
              <p:nvPr/>
            </p:nvSpPr>
            <p:spPr>
              <a:xfrm>
                <a:off x="1544802" y="3669358"/>
                <a:ext cx="54418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EB18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评审</a:t>
                </a:r>
              </a:p>
            </p:txBody>
          </p:sp>
        </p:grpSp>
        <p:grpSp>
          <p:nvGrpSpPr>
            <p:cNvPr id="38" name="组 37"/>
            <p:cNvGrpSpPr/>
            <p:nvPr/>
          </p:nvGrpSpPr>
          <p:grpSpPr>
            <a:xfrm>
              <a:off x="10866079" y="3574508"/>
              <a:ext cx="858467" cy="505605"/>
              <a:chOff x="1387660" y="3562750"/>
              <a:chExt cx="858467" cy="505605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1387660" y="3562750"/>
                <a:ext cx="858467" cy="505605"/>
              </a:xfrm>
              <a:prstGeom prst="diamond">
                <a:avLst/>
              </a:prstGeom>
              <a:noFill/>
              <a:ln w="12700" cmpd="sng">
                <a:solidFill>
                  <a:srgbClr val="CEB18E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9147B42-06AA-41FA-B86E-A936607F9F66}"/>
                  </a:ext>
                </a:extLst>
              </p:cNvPr>
              <p:cNvSpPr txBox="1"/>
              <p:nvPr/>
            </p:nvSpPr>
            <p:spPr>
              <a:xfrm>
                <a:off x="1580082" y="3563536"/>
                <a:ext cx="544182" cy="495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EB18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商务评审</a:t>
                </a:r>
              </a:p>
            </p:txBody>
          </p:sp>
        </p:grpSp>
        <p:cxnSp>
          <p:nvCxnSpPr>
            <p:cNvPr id="41" name="直线箭头连接符 40"/>
            <p:cNvCxnSpPr>
              <a:stCxn id="6" idx="3"/>
              <a:endCxn id="24" idx="1"/>
            </p:cNvCxnSpPr>
            <p:nvPr/>
          </p:nvCxnSpPr>
          <p:spPr>
            <a:xfrm flipV="1">
              <a:off x="1239520" y="3827311"/>
              <a:ext cx="148140" cy="8089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/>
            <p:cNvCxnSpPr/>
            <p:nvPr/>
          </p:nvCxnSpPr>
          <p:spPr>
            <a:xfrm flipV="1">
              <a:off x="2260276" y="3827311"/>
              <a:ext cx="148140" cy="8089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42"/>
            <p:cNvCxnSpPr/>
            <p:nvPr/>
          </p:nvCxnSpPr>
          <p:spPr>
            <a:xfrm flipV="1">
              <a:off x="3121001" y="3827311"/>
              <a:ext cx="148140" cy="8089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43"/>
            <p:cNvCxnSpPr/>
            <p:nvPr/>
          </p:nvCxnSpPr>
          <p:spPr>
            <a:xfrm flipV="1">
              <a:off x="4151164" y="3827311"/>
              <a:ext cx="148140" cy="8089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44"/>
            <p:cNvCxnSpPr/>
            <p:nvPr/>
          </p:nvCxnSpPr>
          <p:spPr>
            <a:xfrm flipV="1">
              <a:off x="5021297" y="3827311"/>
              <a:ext cx="148140" cy="8089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/>
            <p:cNvCxnSpPr/>
            <p:nvPr/>
          </p:nvCxnSpPr>
          <p:spPr>
            <a:xfrm flipV="1">
              <a:off x="6051460" y="3827311"/>
              <a:ext cx="148140" cy="8089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箭头连接符 46"/>
            <p:cNvCxnSpPr/>
            <p:nvPr/>
          </p:nvCxnSpPr>
          <p:spPr>
            <a:xfrm flipV="1">
              <a:off x="6874557" y="3827311"/>
              <a:ext cx="148140" cy="8089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箭头连接符 47"/>
            <p:cNvCxnSpPr/>
            <p:nvPr/>
          </p:nvCxnSpPr>
          <p:spPr>
            <a:xfrm flipV="1">
              <a:off x="7904720" y="3827311"/>
              <a:ext cx="148140" cy="8089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线箭头连接符 48"/>
            <p:cNvCxnSpPr/>
            <p:nvPr/>
          </p:nvCxnSpPr>
          <p:spPr>
            <a:xfrm flipV="1">
              <a:off x="8756039" y="3827311"/>
              <a:ext cx="148140" cy="8089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箭头连接符 49"/>
            <p:cNvCxnSpPr/>
            <p:nvPr/>
          </p:nvCxnSpPr>
          <p:spPr>
            <a:xfrm flipV="1">
              <a:off x="9786202" y="3827311"/>
              <a:ext cx="148140" cy="8089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/>
            <p:nvPr/>
          </p:nvCxnSpPr>
          <p:spPr>
            <a:xfrm flipV="1">
              <a:off x="10698720" y="3827311"/>
              <a:ext cx="148140" cy="8089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组 51"/>
            <p:cNvGrpSpPr/>
            <p:nvPr/>
          </p:nvGrpSpPr>
          <p:grpSpPr>
            <a:xfrm>
              <a:off x="950149" y="4805865"/>
              <a:ext cx="1740371" cy="1243098"/>
              <a:chOff x="950149" y="4805865"/>
              <a:chExt cx="1740371" cy="1243098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968963" y="4807185"/>
                <a:ext cx="1702741" cy="1241778"/>
              </a:xfrm>
              <a:prstGeom prst="rect">
                <a:avLst/>
              </a:prstGeom>
              <a:noFill/>
              <a:ln>
                <a:solidFill>
                  <a:srgbClr val="CEB18E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950149" y="4805865"/>
                <a:ext cx="1740371" cy="1184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《BP》</a:t>
                </a: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项目人员详细情况表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可行性分析报告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技术方案选型报告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关键物料选型报告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  <a:endPara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5" name="组 54"/>
            <p:cNvGrpSpPr/>
            <p:nvPr/>
          </p:nvGrpSpPr>
          <p:grpSpPr>
            <a:xfrm>
              <a:off x="2841038" y="4805865"/>
              <a:ext cx="1740371" cy="1243098"/>
              <a:chOff x="950149" y="4805865"/>
              <a:chExt cx="1740371" cy="1243098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968963" y="4807185"/>
                <a:ext cx="1702741" cy="1241778"/>
              </a:xfrm>
              <a:prstGeom prst="rect">
                <a:avLst/>
              </a:prstGeom>
              <a:noFill/>
              <a:ln>
                <a:solidFill>
                  <a:srgbClr val="CEB18E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950149" y="4805865"/>
                <a:ext cx="1740371" cy="1184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产品概要设计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生产概要计划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物料采购计划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项目计划表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测试计划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  <a:endPara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8" name="组 57"/>
            <p:cNvGrpSpPr/>
            <p:nvPr/>
          </p:nvGrpSpPr>
          <p:grpSpPr>
            <a:xfrm>
              <a:off x="4619038" y="4805865"/>
              <a:ext cx="1937926" cy="1243098"/>
              <a:chOff x="846667" y="4805865"/>
              <a:chExt cx="1937926" cy="1243098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968963" y="4807185"/>
                <a:ext cx="1702741" cy="1241778"/>
              </a:xfrm>
              <a:prstGeom prst="rect">
                <a:avLst/>
              </a:prstGeom>
              <a:noFill/>
              <a:ln>
                <a:solidFill>
                  <a:srgbClr val="CEB18E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846667" y="4805865"/>
                <a:ext cx="1937926" cy="1184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产品详细设计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物料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BOM》</a:t>
                </a: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关键性能指标验证报告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生产方案设计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测试方案与测试用例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  <a:endPara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1" name="组 60"/>
            <p:cNvGrpSpPr/>
            <p:nvPr/>
          </p:nvGrpSpPr>
          <p:grpSpPr>
            <a:xfrm>
              <a:off x="6491115" y="4805865"/>
              <a:ext cx="1937926" cy="1243098"/>
              <a:chOff x="846667" y="4805865"/>
              <a:chExt cx="1937926" cy="1243098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968963" y="4807185"/>
                <a:ext cx="1702741" cy="1241778"/>
              </a:xfrm>
              <a:prstGeom prst="rect">
                <a:avLst/>
              </a:prstGeom>
              <a:noFill/>
              <a:ln>
                <a:solidFill>
                  <a:srgbClr val="CEB18E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846667" y="4805865"/>
                <a:ext cx="1937926" cy="1184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小批量成本核算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《BUG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开发分析报告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小批量验证报告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产品小批量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BOM》</a:t>
                </a: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系统测试报告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  <a:endPara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4" name="组 63"/>
            <p:cNvGrpSpPr/>
            <p:nvPr/>
          </p:nvGrpSpPr>
          <p:grpSpPr>
            <a:xfrm>
              <a:off x="8372601" y="4805865"/>
              <a:ext cx="1937926" cy="1243098"/>
              <a:chOff x="846667" y="4805865"/>
              <a:chExt cx="1937926" cy="1243098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968963" y="4807185"/>
                <a:ext cx="1702741" cy="1241778"/>
              </a:xfrm>
              <a:prstGeom prst="rect">
                <a:avLst/>
              </a:prstGeom>
              <a:noFill/>
              <a:ln>
                <a:solidFill>
                  <a:srgbClr val="CEB18E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846667" y="4805865"/>
                <a:ext cx="1937926" cy="1184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最终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BOM》</a:t>
                </a: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维修手册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量产计划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发布计划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批量生产成本核算</a:t>
                </a: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  <a:endPara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7" name="组 66"/>
            <p:cNvGrpSpPr/>
            <p:nvPr/>
          </p:nvGrpSpPr>
          <p:grpSpPr>
            <a:xfrm>
              <a:off x="9341564" y="4080113"/>
              <a:ext cx="799633" cy="725752"/>
              <a:chOff x="9341564" y="4080113"/>
              <a:chExt cx="799633" cy="725752"/>
            </a:xfrm>
          </p:grpSpPr>
          <p:cxnSp>
            <p:nvCxnSpPr>
              <p:cNvPr id="68" name="直线箭头连接符 67"/>
              <p:cNvCxnSpPr>
                <a:stCxn id="66" idx="0"/>
                <a:endCxn id="36" idx="2"/>
              </p:cNvCxnSpPr>
              <p:nvPr/>
            </p:nvCxnSpPr>
            <p:spPr>
              <a:xfrm flipV="1">
                <a:off x="9341564" y="4080113"/>
                <a:ext cx="13378" cy="725752"/>
              </a:xfrm>
              <a:prstGeom prst="straightConnector1">
                <a:avLst/>
              </a:prstGeom>
              <a:ln w="9525" cmpd="sng">
                <a:solidFill>
                  <a:srgbClr val="CEB18E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9381086" y="4309151"/>
                <a:ext cx="760111" cy="284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ABAB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提交文件</a:t>
                </a:r>
              </a:p>
            </p:txBody>
          </p:sp>
        </p:grpSp>
        <p:grpSp>
          <p:nvGrpSpPr>
            <p:cNvPr id="70" name="组 69"/>
            <p:cNvGrpSpPr/>
            <p:nvPr/>
          </p:nvGrpSpPr>
          <p:grpSpPr>
            <a:xfrm>
              <a:off x="7460083" y="4080113"/>
              <a:ext cx="799633" cy="725752"/>
              <a:chOff x="9341564" y="4080113"/>
              <a:chExt cx="799633" cy="725752"/>
            </a:xfrm>
          </p:grpSpPr>
          <p:cxnSp>
            <p:nvCxnSpPr>
              <p:cNvPr id="71" name="直线箭头连接符 70"/>
              <p:cNvCxnSpPr/>
              <p:nvPr/>
            </p:nvCxnSpPr>
            <p:spPr>
              <a:xfrm flipV="1">
                <a:off x="9341564" y="4080113"/>
                <a:ext cx="13378" cy="725752"/>
              </a:xfrm>
              <a:prstGeom prst="straightConnector1">
                <a:avLst/>
              </a:prstGeom>
              <a:ln w="9525" cmpd="sng">
                <a:solidFill>
                  <a:srgbClr val="CEB18E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9381086" y="4309151"/>
                <a:ext cx="760111" cy="284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ABAB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提交文件</a:t>
                </a:r>
              </a:p>
            </p:txBody>
          </p:sp>
        </p:grpSp>
        <p:grpSp>
          <p:nvGrpSpPr>
            <p:cNvPr id="73" name="组 72"/>
            <p:cNvGrpSpPr/>
            <p:nvPr/>
          </p:nvGrpSpPr>
          <p:grpSpPr>
            <a:xfrm>
              <a:off x="5569194" y="4080113"/>
              <a:ext cx="799633" cy="725752"/>
              <a:chOff x="9341564" y="4080113"/>
              <a:chExt cx="799633" cy="725752"/>
            </a:xfrm>
          </p:grpSpPr>
          <p:cxnSp>
            <p:nvCxnSpPr>
              <p:cNvPr id="74" name="直线箭头连接符 73"/>
              <p:cNvCxnSpPr/>
              <p:nvPr/>
            </p:nvCxnSpPr>
            <p:spPr>
              <a:xfrm flipV="1">
                <a:off x="9341564" y="4080113"/>
                <a:ext cx="13378" cy="725752"/>
              </a:xfrm>
              <a:prstGeom prst="straightConnector1">
                <a:avLst/>
              </a:prstGeom>
              <a:ln w="9525" cmpd="sng">
                <a:solidFill>
                  <a:srgbClr val="CEB18E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9381086" y="4309151"/>
                <a:ext cx="760111" cy="284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ABAB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提交文件</a:t>
                </a:r>
              </a:p>
            </p:txBody>
          </p:sp>
        </p:grpSp>
        <p:grpSp>
          <p:nvGrpSpPr>
            <p:cNvPr id="76" name="组 75"/>
            <p:cNvGrpSpPr/>
            <p:nvPr/>
          </p:nvGrpSpPr>
          <p:grpSpPr>
            <a:xfrm>
              <a:off x="3706527" y="4080113"/>
              <a:ext cx="799633" cy="725752"/>
              <a:chOff x="9341564" y="4080113"/>
              <a:chExt cx="799633" cy="725752"/>
            </a:xfrm>
          </p:grpSpPr>
          <p:cxnSp>
            <p:nvCxnSpPr>
              <p:cNvPr id="77" name="直线箭头连接符 76"/>
              <p:cNvCxnSpPr/>
              <p:nvPr/>
            </p:nvCxnSpPr>
            <p:spPr>
              <a:xfrm flipV="1">
                <a:off x="9341564" y="4080113"/>
                <a:ext cx="13378" cy="725752"/>
              </a:xfrm>
              <a:prstGeom prst="straightConnector1">
                <a:avLst/>
              </a:prstGeom>
              <a:ln w="9525" cmpd="sng">
                <a:solidFill>
                  <a:srgbClr val="CEB18E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9381086" y="4309151"/>
                <a:ext cx="760111" cy="284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ABAB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提交文件</a:t>
                </a:r>
              </a:p>
            </p:txBody>
          </p:sp>
        </p:grpSp>
        <p:grpSp>
          <p:nvGrpSpPr>
            <p:cNvPr id="79" name="组 78"/>
            <p:cNvGrpSpPr/>
            <p:nvPr/>
          </p:nvGrpSpPr>
          <p:grpSpPr>
            <a:xfrm>
              <a:off x="1815638" y="4080113"/>
              <a:ext cx="799633" cy="725752"/>
              <a:chOff x="9341564" y="4080113"/>
              <a:chExt cx="799633" cy="725752"/>
            </a:xfrm>
          </p:grpSpPr>
          <p:cxnSp>
            <p:nvCxnSpPr>
              <p:cNvPr id="80" name="直线箭头连接符 79"/>
              <p:cNvCxnSpPr/>
              <p:nvPr/>
            </p:nvCxnSpPr>
            <p:spPr>
              <a:xfrm flipV="1">
                <a:off x="9341564" y="4080113"/>
                <a:ext cx="13378" cy="725752"/>
              </a:xfrm>
              <a:prstGeom prst="straightConnector1">
                <a:avLst/>
              </a:prstGeom>
              <a:ln w="9525" cmpd="sng">
                <a:solidFill>
                  <a:srgbClr val="CEB18E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9381086" y="4309151"/>
                <a:ext cx="760111" cy="284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ABAB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提交文件</a:t>
                </a:r>
              </a:p>
            </p:txBody>
          </p:sp>
        </p:grpSp>
        <p:grpSp>
          <p:nvGrpSpPr>
            <p:cNvPr id="82" name="组 81"/>
            <p:cNvGrpSpPr/>
            <p:nvPr/>
          </p:nvGrpSpPr>
          <p:grpSpPr>
            <a:xfrm>
              <a:off x="784601" y="2803407"/>
              <a:ext cx="760111" cy="686741"/>
              <a:chOff x="784601" y="2803407"/>
              <a:chExt cx="760111" cy="686741"/>
            </a:xfrm>
          </p:grpSpPr>
          <p:cxnSp>
            <p:nvCxnSpPr>
              <p:cNvPr id="83" name="直线箭头连接符 82"/>
              <p:cNvCxnSpPr/>
              <p:nvPr/>
            </p:nvCxnSpPr>
            <p:spPr>
              <a:xfrm>
                <a:off x="856074" y="2803407"/>
                <a:ext cx="0" cy="686741"/>
              </a:xfrm>
              <a:prstGeom prst="straightConnector1">
                <a:avLst/>
              </a:prstGeom>
              <a:ln w="9525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784601" y="2956366"/>
                <a:ext cx="760111" cy="284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ABAB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服务包</a:t>
                </a:r>
              </a:p>
            </p:txBody>
          </p:sp>
        </p:grpSp>
        <p:grpSp>
          <p:nvGrpSpPr>
            <p:cNvPr id="85" name="组 84"/>
            <p:cNvGrpSpPr/>
            <p:nvPr/>
          </p:nvGrpSpPr>
          <p:grpSpPr>
            <a:xfrm>
              <a:off x="2694305" y="2803407"/>
              <a:ext cx="760111" cy="844033"/>
              <a:chOff x="784601" y="2803407"/>
              <a:chExt cx="760111" cy="844033"/>
            </a:xfrm>
          </p:grpSpPr>
          <p:cxnSp>
            <p:nvCxnSpPr>
              <p:cNvPr id="86" name="直线箭头连接符 85"/>
              <p:cNvCxnSpPr>
                <a:endCxn id="9" idx="0"/>
              </p:cNvCxnSpPr>
              <p:nvPr/>
            </p:nvCxnSpPr>
            <p:spPr>
              <a:xfrm>
                <a:off x="856074" y="2803407"/>
                <a:ext cx="7902" cy="844033"/>
              </a:xfrm>
              <a:prstGeom prst="straightConnector1">
                <a:avLst/>
              </a:prstGeom>
              <a:ln w="9525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784601" y="2956366"/>
                <a:ext cx="760111" cy="284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ABAB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服务包</a:t>
                </a:r>
              </a:p>
            </p:txBody>
          </p:sp>
        </p:grpSp>
        <p:grpSp>
          <p:nvGrpSpPr>
            <p:cNvPr id="88" name="组 87"/>
            <p:cNvGrpSpPr/>
            <p:nvPr/>
          </p:nvGrpSpPr>
          <p:grpSpPr>
            <a:xfrm>
              <a:off x="4575787" y="2803407"/>
              <a:ext cx="760111" cy="844033"/>
              <a:chOff x="784601" y="2803407"/>
              <a:chExt cx="760111" cy="844033"/>
            </a:xfrm>
          </p:grpSpPr>
          <p:cxnSp>
            <p:nvCxnSpPr>
              <p:cNvPr id="89" name="直线箭头连接符 88"/>
              <p:cNvCxnSpPr/>
              <p:nvPr/>
            </p:nvCxnSpPr>
            <p:spPr>
              <a:xfrm>
                <a:off x="856074" y="2803407"/>
                <a:ext cx="7902" cy="844033"/>
              </a:xfrm>
              <a:prstGeom prst="straightConnector1">
                <a:avLst/>
              </a:prstGeom>
              <a:ln w="9525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784601" y="2956366"/>
                <a:ext cx="760111" cy="284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ABAB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服务包</a:t>
                </a:r>
              </a:p>
            </p:txBody>
          </p:sp>
        </p:grpSp>
        <p:grpSp>
          <p:nvGrpSpPr>
            <p:cNvPr id="91" name="组 90"/>
            <p:cNvGrpSpPr/>
            <p:nvPr/>
          </p:nvGrpSpPr>
          <p:grpSpPr>
            <a:xfrm>
              <a:off x="6447861" y="2803407"/>
              <a:ext cx="760111" cy="844033"/>
              <a:chOff x="784601" y="2803407"/>
              <a:chExt cx="760111" cy="844033"/>
            </a:xfrm>
          </p:grpSpPr>
          <p:cxnSp>
            <p:nvCxnSpPr>
              <p:cNvPr id="92" name="直线箭头连接符 91"/>
              <p:cNvCxnSpPr/>
              <p:nvPr/>
            </p:nvCxnSpPr>
            <p:spPr>
              <a:xfrm>
                <a:off x="856074" y="2803407"/>
                <a:ext cx="7902" cy="844033"/>
              </a:xfrm>
              <a:prstGeom prst="straightConnector1">
                <a:avLst/>
              </a:prstGeom>
              <a:ln w="9525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784601" y="2956366"/>
                <a:ext cx="760111" cy="284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ABAB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服务包</a:t>
                </a:r>
              </a:p>
            </p:txBody>
          </p:sp>
        </p:grpSp>
        <p:grpSp>
          <p:nvGrpSpPr>
            <p:cNvPr id="94" name="组 93"/>
            <p:cNvGrpSpPr/>
            <p:nvPr/>
          </p:nvGrpSpPr>
          <p:grpSpPr>
            <a:xfrm>
              <a:off x="8329342" y="2803407"/>
              <a:ext cx="760111" cy="844033"/>
              <a:chOff x="784601" y="2803407"/>
              <a:chExt cx="760111" cy="844033"/>
            </a:xfrm>
          </p:grpSpPr>
          <p:cxnSp>
            <p:nvCxnSpPr>
              <p:cNvPr id="95" name="直线箭头连接符 94"/>
              <p:cNvCxnSpPr/>
              <p:nvPr/>
            </p:nvCxnSpPr>
            <p:spPr>
              <a:xfrm>
                <a:off x="856074" y="2803407"/>
                <a:ext cx="7902" cy="844033"/>
              </a:xfrm>
              <a:prstGeom prst="straightConnector1">
                <a:avLst/>
              </a:prstGeom>
              <a:ln w="9525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784601" y="2956366"/>
                <a:ext cx="760111" cy="284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ABAB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服务包</a:t>
                </a:r>
              </a:p>
            </p:txBody>
          </p:sp>
        </p:grpSp>
        <p:grpSp>
          <p:nvGrpSpPr>
            <p:cNvPr id="97" name="组 96"/>
            <p:cNvGrpSpPr/>
            <p:nvPr/>
          </p:nvGrpSpPr>
          <p:grpSpPr>
            <a:xfrm>
              <a:off x="10276675" y="2803407"/>
              <a:ext cx="760111" cy="686741"/>
              <a:chOff x="784601" y="2803407"/>
              <a:chExt cx="760111" cy="686741"/>
            </a:xfrm>
          </p:grpSpPr>
          <p:cxnSp>
            <p:nvCxnSpPr>
              <p:cNvPr id="98" name="直线箭头连接符 97"/>
              <p:cNvCxnSpPr/>
              <p:nvPr/>
            </p:nvCxnSpPr>
            <p:spPr>
              <a:xfrm>
                <a:off x="856074" y="2803407"/>
                <a:ext cx="0" cy="686741"/>
              </a:xfrm>
              <a:prstGeom prst="straightConnector1">
                <a:avLst/>
              </a:prstGeom>
              <a:ln w="9525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784601" y="2956366"/>
                <a:ext cx="760111" cy="284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ABAB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服务包</a:t>
                </a:r>
              </a:p>
            </p:txBody>
          </p:sp>
        </p:grpSp>
        <p:grpSp>
          <p:nvGrpSpPr>
            <p:cNvPr id="100" name="组 99"/>
            <p:cNvGrpSpPr/>
            <p:nvPr/>
          </p:nvGrpSpPr>
          <p:grpSpPr>
            <a:xfrm>
              <a:off x="481667" y="2032470"/>
              <a:ext cx="1740371" cy="520390"/>
              <a:chOff x="481667" y="2032470"/>
              <a:chExt cx="1740371" cy="520390"/>
            </a:xfrm>
          </p:grpSpPr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481667" y="2248931"/>
                <a:ext cx="1740371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APL</a:t>
                </a: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项目管理</a:t>
                </a:r>
                <a:endPara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2" name="图片 10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9775" y="2032470"/>
                <a:ext cx="228600" cy="177800"/>
              </a:xfrm>
              <a:prstGeom prst="rect">
                <a:avLst/>
              </a:prstGeom>
            </p:spPr>
          </p:pic>
        </p:grpSp>
        <p:sp>
          <p:nvSpPr>
            <p:cNvPr id="103" name="矩形 102"/>
            <p:cNvSpPr/>
            <p:nvPr/>
          </p:nvSpPr>
          <p:spPr>
            <a:xfrm>
              <a:off x="462844" y="1798696"/>
              <a:ext cx="11277600" cy="1014119"/>
            </a:xfrm>
            <a:prstGeom prst="rect">
              <a:avLst/>
            </a:prstGeom>
            <a:noFill/>
            <a:ln>
              <a:solidFill>
                <a:srgbClr val="CEB18E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4" name="组 103"/>
            <p:cNvGrpSpPr/>
            <p:nvPr/>
          </p:nvGrpSpPr>
          <p:grpSpPr>
            <a:xfrm>
              <a:off x="1544704" y="2032470"/>
              <a:ext cx="1740371" cy="520390"/>
              <a:chOff x="481667" y="2032470"/>
              <a:chExt cx="1740371" cy="520390"/>
            </a:xfrm>
          </p:grpSpPr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481667" y="2248931"/>
                <a:ext cx="1740371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kumimoji="0" lang="zh-CN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结构类</a:t>
                </a:r>
              </a:p>
            </p:txBody>
          </p:sp>
          <p:pic>
            <p:nvPicPr>
              <p:cNvPr id="106" name="图片 10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9775" y="2032470"/>
                <a:ext cx="228600" cy="177800"/>
              </a:xfrm>
              <a:prstGeom prst="rect">
                <a:avLst/>
              </a:prstGeom>
            </p:spPr>
          </p:pic>
        </p:grpSp>
        <p:grpSp>
          <p:nvGrpSpPr>
            <p:cNvPr id="107" name="组 106"/>
            <p:cNvGrpSpPr/>
            <p:nvPr/>
          </p:nvGrpSpPr>
          <p:grpSpPr>
            <a:xfrm>
              <a:off x="2607741" y="2032470"/>
              <a:ext cx="1740371" cy="520390"/>
              <a:chOff x="481667" y="2032470"/>
              <a:chExt cx="1740371" cy="520390"/>
            </a:xfrm>
          </p:grpSpPr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481667" y="2248931"/>
                <a:ext cx="1740371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硬件</a:t>
                </a:r>
                <a:r>
                  <a:rPr kumimoji="0" lang="zh-CN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</a:t>
                </a:r>
              </a:p>
            </p:txBody>
          </p:sp>
          <p:pic>
            <p:nvPicPr>
              <p:cNvPr id="109" name="图片 10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9775" y="2032470"/>
                <a:ext cx="228600" cy="177800"/>
              </a:xfrm>
              <a:prstGeom prst="rect">
                <a:avLst/>
              </a:prstGeom>
            </p:spPr>
          </p:pic>
        </p:grpSp>
        <p:grpSp>
          <p:nvGrpSpPr>
            <p:cNvPr id="110" name="组 109"/>
            <p:cNvGrpSpPr/>
            <p:nvPr/>
          </p:nvGrpSpPr>
          <p:grpSpPr>
            <a:xfrm>
              <a:off x="3670778" y="2032470"/>
              <a:ext cx="1740371" cy="520390"/>
              <a:chOff x="481667" y="2032470"/>
              <a:chExt cx="1740371" cy="520390"/>
            </a:xfrm>
          </p:grpSpPr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481667" y="2248931"/>
                <a:ext cx="1740371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zh-CN" altLang="en-US" sz="1100" b="1" kern="0" noProof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</a:t>
                </a:r>
                <a:r>
                  <a:rPr kumimoji="0" lang="zh-CN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</a:t>
                </a:r>
              </a:p>
            </p:txBody>
          </p:sp>
          <p:pic>
            <p:nvPicPr>
              <p:cNvPr id="112" name="图片 1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9775" y="2032470"/>
                <a:ext cx="228600" cy="177800"/>
              </a:xfrm>
              <a:prstGeom prst="rect">
                <a:avLst/>
              </a:prstGeom>
            </p:spPr>
          </p:pic>
        </p:grpSp>
        <p:grpSp>
          <p:nvGrpSpPr>
            <p:cNvPr id="113" name="组 112"/>
            <p:cNvGrpSpPr/>
            <p:nvPr/>
          </p:nvGrpSpPr>
          <p:grpSpPr>
            <a:xfrm>
              <a:off x="4733815" y="2032470"/>
              <a:ext cx="1740371" cy="520390"/>
              <a:chOff x="481667" y="2032470"/>
              <a:chExt cx="1740371" cy="520390"/>
            </a:xfrm>
          </p:grpSpPr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481667" y="2248931"/>
                <a:ext cx="1740371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智造</a:t>
                </a:r>
                <a:r>
                  <a:rPr kumimoji="0" lang="zh-CN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</a:t>
                </a:r>
              </a:p>
            </p:txBody>
          </p:sp>
          <p:pic>
            <p:nvPicPr>
              <p:cNvPr id="115" name="图片 1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9775" y="2032470"/>
                <a:ext cx="228600" cy="177800"/>
              </a:xfrm>
              <a:prstGeom prst="rect">
                <a:avLst/>
              </a:prstGeom>
            </p:spPr>
          </p:pic>
        </p:grpSp>
        <p:grpSp>
          <p:nvGrpSpPr>
            <p:cNvPr id="116" name="组 115"/>
            <p:cNvGrpSpPr/>
            <p:nvPr/>
          </p:nvGrpSpPr>
          <p:grpSpPr>
            <a:xfrm>
              <a:off x="5787445" y="2032470"/>
              <a:ext cx="1740371" cy="520390"/>
              <a:chOff x="481667" y="2032470"/>
              <a:chExt cx="1740371" cy="520390"/>
            </a:xfrm>
          </p:grpSpPr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481667" y="2248931"/>
                <a:ext cx="1740371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zh-CN" altLang="en-US" sz="1100" b="1" kern="0" noProof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采购</a:t>
                </a:r>
                <a:r>
                  <a:rPr kumimoji="0" lang="zh-CN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</a:t>
                </a:r>
              </a:p>
            </p:txBody>
          </p:sp>
          <p:pic>
            <p:nvPicPr>
              <p:cNvPr id="118" name="图片 1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9775" y="2032470"/>
                <a:ext cx="228600" cy="177800"/>
              </a:xfrm>
              <a:prstGeom prst="rect">
                <a:avLst/>
              </a:prstGeom>
            </p:spPr>
          </p:pic>
        </p:grpSp>
        <p:grpSp>
          <p:nvGrpSpPr>
            <p:cNvPr id="119" name="组 118"/>
            <p:cNvGrpSpPr/>
            <p:nvPr/>
          </p:nvGrpSpPr>
          <p:grpSpPr>
            <a:xfrm>
              <a:off x="6859890" y="2032470"/>
              <a:ext cx="1740371" cy="520390"/>
              <a:chOff x="481667" y="2032470"/>
              <a:chExt cx="1740371" cy="520390"/>
            </a:xfrm>
          </p:grpSpPr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481667" y="2248931"/>
                <a:ext cx="1740371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zh-CN" altLang="en-US" sz="11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品质管理</a:t>
                </a:r>
                <a:r>
                  <a:rPr kumimoji="0" lang="zh-CN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</a:t>
                </a:r>
              </a:p>
            </p:txBody>
          </p:sp>
          <p:pic>
            <p:nvPicPr>
              <p:cNvPr id="121" name="图片 12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9775" y="2032470"/>
                <a:ext cx="228600" cy="177800"/>
              </a:xfrm>
              <a:prstGeom prst="rect">
                <a:avLst/>
              </a:prstGeom>
            </p:spPr>
          </p:pic>
        </p:grpSp>
        <p:grpSp>
          <p:nvGrpSpPr>
            <p:cNvPr id="122" name="组 121"/>
            <p:cNvGrpSpPr/>
            <p:nvPr/>
          </p:nvGrpSpPr>
          <p:grpSpPr>
            <a:xfrm>
              <a:off x="7913519" y="2032470"/>
              <a:ext cx="1740371" cy="520390"/>
              <a:chOff x="481667" y="2032470"/>
              <a:chExt cx="1740371" cy="520390"/>
            </a:xfrm>
          </p:grpSpPr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481667" y="2248931"/>
                <a:ext cx="1740371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zh-CN" altLang="en-US" sz="1100" b="1" kern="0" noProof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投融资</a:t>
                </a:r>
                <a:r>
                  <a:rPr kumimoji="0" lang="zh-CN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</a:t>
                </a:r>
              </a:p>
            </p:txBody>
          </p:sp>
          <p:pic>
            <p:nvPicPr>
              <p:cNvPr id="124" name="图片 12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9775" y="2032470"/>
                <a:ext cx="228600" cy="177800"/>
              </a:xfrm>
              <a:prstGeom prst="rect">
                <a:avLst/>
              </a:prstGeom>
            </p:spPr>
          </p:pic>
        </p:grpSp>
        <p:grpSp>
          <p:nvGrpSpPr>
            <p:cNvPr id="125" name="组 124"/>
            <p:cNvGrpSpPr/>
            <p:nvPr/>
          </p:nvGrpSpPr>
          <p:grpSpPr>
            <a:xfrm>
              <a:off x="8985963" y="2032470"/>
              <a:ext cx="1740371" cy="520390"/>
              <a:chOff x="481667" y="2032470"/>
              <a:chExt cx="1740371" cy="520390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481667" y="2248931"/>
                <a:ext cx="1740371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kumimoji="0" lang="zh-CN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宣传推广</a:t>
                </a:r>
              </a:p>
            </p:txBody>
          </p:sp>
          <p:pic>
            <p:nvPicPr>
              <p:cNvPr id="127" name="图片 1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9775" y="2032470"/>
                <a:ext cx="228600" cy="177800"/>
              </a:xfrm>
              <a:prstGeom prst="rect">
                <a:avLst/>
              </a:prstGeom>
            </p:spPr>
          </p:pic>
        </p:grpSp>
        <p:grpSp>
          <p:nvGrpSpPr>
            <p:cNvPr id="128" name="组 127"/>
            <p:cNvGrpSpPr/>
            <p:nvPr/>
          </p:nvGrpSpPr>
          <p:grpSpPr>
            <a:xfrm>
              <a:off x="10049000" y="2032470"/>
              <a:ext cx="1740371" cy="520390"/>
              <a:chOff x="481667" y="2032470"/>
              <a:chExt cx="1740371" cy="520390"/>
            </a:xfrm>
          </p:grpSpPr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9905BD82-378A-47CA-AC00-60747A89DA0A}"/>
                  </a:ext>
                </a:extLst>
              </p:cNvPr>
              <p:cNvSpPr txBox="1"/>
              <p:nvPr/>
            </p:nvSpPr>
            <p:spPr>
              <a:xfrm>
                <a:off x="481667" y="2248931"/>
                <a:ext cx="1740371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kumimoji="0" lang="zh-CN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培训</a:t>
                </a:r>
              </a:p>
            </p:txBody>
          </p:sp>
          <p:pic>
            <p:nvPicPr>
              <p:cNvPr id="130" name="图片 12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9775" y="2032470"/>
                <a:ext cx="228600" cy="177800"/>
              </a:xfrm>
              <a:prstGeom prst="rect">
                <a:avLst/>
              </a:prstGeom>
            </p:spPr>
          </p:pic>
        </p:grpSp>
      </p:grpSp>
      <p:sp>
        <p:nvSpPr>
          <p:cNvPr id="131" name="文本框 130"/>
          <p:cNvSpPr txBox="1"/>
          <p:nvPr/>
        </p:nvSpPr>
        <p:spPr>
          <a:xfrm>
            <a:off x="2241522" y="435070"/>
            <a:ext cx="7708957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凌波系统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件的每一个细节</a:t>
            </a:r>
          </a:p>
        </p:txBody>
      </p:sp>
      <p:pic>
        <p:nvPicPr>
          <p:cNvPr id="132" name="图片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08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85731"/>
            <a:ext cx="3646967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47129" y="262732"/>
            <a:ext cx="360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全球竞争重回制造业</a:t>
            </a: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882906636"/>
              </p:ext>
            </p:extLst>
          </p:nvPr>
        </p:nvGraphicFramePr>
        <p:xfrm>
          <a:off x="672473" y="2184857"/>
          <a:ext cx="5671059" cy="3911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7058025" y="493565"/>
            <a:ext cx="4307206" cy="3249760"/>
            <a:chOff x="504049" y="1311639"/>
            <a:chExt cx="4185669" cy="3725056"/>
          </a:xfrm>
        </p:grpSpPr>
        <p:grpSp>
          <p:nvGrpSpPr>
            <p:cNvPr id="8" name="组合 7"/>
            <p:cNvGrpSpPr/>
            <p:nvPr/>
          </p:nvGrpSpPr>
          <p:grpSpPr>
            <a:xfrm>
              <a:off x="504049" y="1311639"/>
              <a:ext cx="4185669" cy="3725056"/>
              <a:chOff x="478118" y="1455855"/>
              <a:chExt cx="4927578" cy="334099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478118" y="1455855"/>
                <a:ext cx="4872462" cy="3340997"/>
                <a:chOff x="679691" y="1455855"/>
                <a:chExt cx="4872462" cy="3340997"/>
              </a:xfrm>
            </p:grpSpPr>
            <p:sp>
              <p:nvSpPr>
                <p:cNvPr id="24" name="모서리가 둥근 직사각형 17"/>
                <p:cNvSpPr>
                  <a:spLocks noChangeArrowheads="1"/>
                </p:cNvSpPr>
                <p:nvPr/>
              </p:nvSpPr>
              <p:spPr bwMode="auto">
                <a:xfrm>
                  <a:off x="679691" y="1612423"/>
                  <a:ext cx="2382070" cy="1438300"/>
                </a:xfrm>
                <a:prstGeom prst="roundRect">
                  <a:avLst>
                    <a:gd name="adj" fmla="val 7356"/>
                  </a:avLst>
                </a:prstGeom>
                <a:solidFill>
                  <a:srgbClr val="A481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r>
                    <a:rPr lang="en-US" altLang="zh-CN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 </a:t>
                  </a:r>
                  <a:endParaRPr lang="ko-KR" altLang="en-US">
                    <a:solidFill>
                      <a:srgbClr val="FFFFFF"/>
                    </a:solidFill>
                    <a:latin typeface="Arial" panose="020B0604020202020204" pitchFamily="34" charset="0"/>
                    <a:ea typeface="Malgun Gothic" panose="020B0503020000020004" pitchFamily="34" charset="-127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모서리가 둥근 직사각형 18"/>
                <p:cNvSpPr>
                  <a:spLocks noChangeArrowheads="1"/>
                </p:cNvSpPr>
                <p:nvPr/>
              </p:nvSpPr>
              <p:spPr bwMode="auto">
                <a:xfrm>
                  <a:off x="3146449" y="1612423"/>
                  <a:ext cx="2382070" cy="1438300"/>
                </a:xfrm>
                <a:prstGeom prst="roundRect">
                  <a:avLst>
                    <a:gd name="adj" fmla="val 5361"/>
                  </a:avLst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ko-KR" altLang="en-US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모서리가 둥근 직사각형 19"/>
                <p:cNvSpPr>
                  <a:spLocks noChangeArrowheads="1"/>
                </p:cNvSpPr>
                <p:nvPr/>
              </p:nvSpPr>
              <p:spPr bwMode="auto">
                <a:xfrm>
                  <a:off x="679691" y="3166159"/>
                  <a:ext cx="2382071" cy="1438300"/>
                </a:xfrm>
                <a:prstGeom prst="roundRect">
                  <a:avLst>
                    <a:gd name="adj" fmla="val 6690"/>
                  </a:avLst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ko-KR" altLang="en-US">
                    <a:solidFill>
                      <a:srgbClr val="FFFFFF"/>
                    </a:solidFill>
                    <a:latin typeface="Arial" panose="020B0604020202020204" pitchFamily="34" charset="0"/>
                    <a:ea typeface="Malgun Gothic" panose="020B0503020000020004" pitchFamily="34" charset="-127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7" name="모서리가 둥근 직사각형 20"/>
                <p:cNvSpPr>
                  <a:spLocks noChangeArrowheads="1"/>
                </p:cNvSpPr>
                <p:nvPr/>
              </p:nvSpPr>
              <p:spPr bwMode="auto">
                <a:xfrm>
                  <a:off x="3146449" y="3166159"/>
                  <a:ext cx="2382070" cy="1438300"/>
                </a:xfrm>
                <a:prstGeom prst="roundRect">
                  <a:avLst>
                    <a:gd name="adj" fmla="val 10014"/>
                  </a:avLst>
                </a:prstGeom>
                <a:solidFill>
                  <a:srgbClr val="A481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ko-KR" altLang="en-US">
                    <a:solidFill>
                      <a:srgbClr val="FFFFFF"/>
                    </a:solidFill>
                    <a:latin typeface="Arial" panose="020B0604020202020204" pitchFamily="34" charset="0"/>
                    <a:ea typeface="Malgun Gothic" panose="020B0503020000020004" pitchFamily="34" charset="-127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모서리가 둥근 직사각형 21"/>
                <p:cNvSpPr>
                  <a:spLocks noChangeArrowheads="1"/>
                </p:cNvSpPr>
                <p:nvPr/>
              </p:nvSpPr>
              <p:spPr bwMode="auto">
                <a:xfrm>
                  <a:off x="719080" y="1455855"/>
                  <a:ext cx="2288521" cy="1594868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ko-KR" altLang="en-US">
                    <a:solidFill>
                      <a:srgbClr val="FFFFFF"/>
                    </a:solidFill>
                    <a:latin typeface="Arial" panose="020B0604020202020204" pitchFamily="34" charset="0"/>
                    <a:ea typeface="Malgun Gothic" panose="020B0503020000020004" pitchFamily="34" charset="-127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모서리가 둥근 직사각형 22"/>
                <p:cNvSpPr>
                  <a:spLocks noChangeArrowheads="1"/>
                </p:cNvSpPr>
                <p:nvPr/>
              </p:nvSpPr>
              <p:spPr bwMode="auto">
                <a:xfrm>
                  <a:off x="3263632" y="1455855"/>
                  <a:ext cx="2288521" cy="1594868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ko-KR" altLang="en-US">
                    <a:solidFill>
                      <a:srgbClr val="FFFFFF"/>
                    </a:solidFill>
                    <a:latin typeface="Arial" panose="020B0604020202020204" pitchFamily="34" charset="0"/>
                    <a:ea typeface="Malgun Gothic" panose="020B0503020000020004" pitchFamily="34" charset="-127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0" name="모서리가 둥근 직사각형 23"/>
                <p:cNvSpPr>
                  <a:spLocks noChangeArrowheads="1"/>
                </p:cNvSpPr>
                <p:nvPr/>
              </p:nvSpPr>
              <p:spPr bwMode="auto">
                <a:xfrm>
                  <a:off x="719080" y="3201984"/>
                  <a:ext cx="2288521" cy="1594868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ko-KR" altLang="en-US">
                    <a:solidFill>
                      <a:srgbClr val="FFFFFF"/>
                    </a:solidFill>
                    <a:latin typeface="Arial" panose="020B0604020202020204" pitchFamily="34" charset="0"/>
                    <a:ea typeface="Malgun Gothic" panose="020B0503020000020004" pitchFamily="34" charset="-127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모서리가 둥근 직사각형 24"/>
                <p:cNvSpPr>
                  <a:spLocks noChangeArrowheads="1"/>
                </p:cNvSpPr>
                <p:nvPr/>
              </p:nvSpPr>
              <p:spPr bwMode="auto">
                <a:xfrm>
                  <a:off x="3263632" y="3201984"/>
                  <a:ext cx="2288521" cy="1594868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ko-KR" altLang="en-US">
                    <a:solidFill>
                      <a:srgbClr val="FFFFFF"/>
                    </a:solidFill>
                    <a:latin typeface="Arial" panose="020B0604020202020204" pitchFamily="34" charset="0"/>
                    <a:ea typeface="Malgun Gothic" panose="020B0503020000020004" pitchFamily="34" charset="-127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478118" y="1670470"/>
                <a:ext cx="2380995" cy="1401906"/>
                <a:chOff x="593707" y="1670470"/>
                <a:chExt cx="2380995" cy="1401906"/>
              </a:xfrm>
            </p:grpSpPr>
            <p:sp>
              <p:nvSpPr>
                <p:cNvPr id="22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593707" y="1670470"/>
                  <a:ext cx="2380995" cy="1656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r>
                    <a:rPr lang="zh-CN" altLang="en-US" sz="12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德国工业</a:t>
                  </a:r>
                  <a:r>
                    <a:rPr lang="en-US" altLang="zh-CN" sz="12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4.0</a:t>
                  </a:r>
                </a:p>
              </p:txBody>
            </p:sp>
            <p:sp>
              <p:nvSpPr>
                <p:cNvPr id="23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795298" y="1877350"/>
                  <a:ext cx="1885377" cy="11950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r>
                    <a:rPr lang="zh-CN" altLang="en-US" sz="1000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制造业传统强国，制造业在国民经济占比达到近四分之一，以传统优势制造业为发力点，在</a:t>
                  </a:r>
                  <a:r>
                    <a:rPr lang="en-US" altLang="zh-CN" sz="1000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2013</a:t>
                  </a:r>
                  <a:r>
                    <a:rPr lang="zh-CN" altLang="en-US" sz="1000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年正式提出“工业</a:t>
                  </a:r>
                  <a:r>
                    <a:rPr lang="en-US" altLang="zh-CN" sz="1000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4.0</a:t>
                  </a:r>
                  <a:r>
                    <a:rPr lang="zh-CN" altLang="en-US" sz="1000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”战略，优先发展智能生产。由硬件到软件升级，赛博物理系统</a:t>
                  </a:r>
                  <a:r>
                    <a:rPr lang="en-US" altLang="zh-CN" sz="1000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CPS</a:t>
                  </a:r>
                  <a:r>
                    <a:rPr lang="zh-CN" altLang="en-US" sz="1000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。</a:t>
                  </a:r>
                  <a:endParaRPr lang="en-US" altLang="zh-CN" sz="10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3116221" y="1670471"/>
                <a:ext cx="2010864" cy="1002753"/>
                <a:chOff x="622909" y="1670471"/>
                <a:chExt cx="2010864" cy="1002753"/>
              </a:xfrm>
            </p:grpSpPr>
            <p:sp>
              <p:nvSpPr>
                <p:cNvPr id="20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925874" y="1670471"/>
                  <a:ext cx="1494810" cy="1656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r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r>
                    <a:rPr lang="zh-CN" altLang="en-US" sz="1200" b="1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日本科技工业联盟</a:t>
                  </a:r>
                  <a:endParaRPr lang="en-US" altLang="zh-CN" sz="12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622909" y="1882181"/>
                  <a:ext cx="2010864" cy="7910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r>
                    <a:rPr lang="en-US" altLang="zh-CN" sz="10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2015</a:t>
                  </a:r>
                  <a:r>
                    <a:rPr lang="zh-CN" altLang="en-US" sz="10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年日本三菱电机等约</a:t>
                  </a:r>
                  <a:r>
                    <a:rPr lang="en-US" altLang="zh-CN" sz="10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30</a:t>
                  </a:r>
                  <a:r>
                    <a:rPr lang="zh-CN" altLang="en-US" sz="10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家日企组建联盟机制，倡导工厂和工厂，设备与设备互联，并提出机器人产业革命的核心战略。</a:t>
                  </a:r>
                  <a:endParaRPr lang="en-US" altLang="zh-CN" sz="10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3072409" y="3209133"/>
                <a:ext cx="2333287" cy="1375722"/>
                <a:chOff x="516451" y="1616711"/>
                <a:chExt cx="2333287" cy="1375722"/>
              </a:xfrm>
            </p:grpSpPr>
            <p:sp>
              <p:nvSpPr>
                <p:cNvPr id="18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516451" y="2043182"/>
                  <a:ext cx="2171085" cy="9492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第三次工业技术革命使得美国成为全球信息互联网领域的霸主，相对来看，信息技术是美国的优势产业，美国于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2012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年推出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《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美国先进制造业国家战略计划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》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，发展工业互联网。</a:t>
                  </a:r>
                </a:p>
              </p:txBody>
            </p:sp>
            <p:sp>
              <p:nvSpPr>
                <p:cNvPr id="19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736809" y="1616711"/>
                  <a:ext cx="2112929" cy="3643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r>
                    <a:rPr lang="zh-CN" altLang="en-US" sz="12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美国</a:t>
                  </a:r>
                  <a:endParaRPr lang="en-US" altLang="zh-CN" sz="12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  <a:p>
                  <a:pPr algn="ctr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r>
                    <a:rPr lang="zh-CN" altLang="en-US" sz="12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先进国家制造业计划</a:t>
                  </a:r>
                  <a:endParaRPr lang="en-US" altLang="zh-CN" sz="12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602240" y="3276832"/>
                <a:ext cx="2151298" cy="1237880"/>
                <a:chOff x="717829" y="1695456"/>
                <a:chExt cx="2151298" cy="1237880"/>
              </a:xfrm>
            </p:grpSpPr>
            <p:sp>
              <p:nvSpPr>
                <p:cNvPr id="16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802945" y="1695456"/>
                  <a:ext cx="1607451" cy="1656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r>
                    <a:rPr lang="zh-CN" altLang="en-US" sz="1200" b="1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英国工业</a:t>
                  </a:r>
                  <a:r>
                    <a:rPr lang="en-US" altLang="zh-CN" sz="1200" b="1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2050</a:t>
                  </a:r>
                  <a:r>
                    <a:rPr lang="zh-CN" altLang="en-US" sz="1200" b="1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战略</a:t>
                  </a:r>
                  <a:endParaRPr lang="en-US" altLang="zh-CN" sz="12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7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717829" y="1984083"/>
                  <a:ext cx="2151298" cy="9492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12160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r>
                    <a:rPr lang="zh-CN" altLang="en-US" sz="10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英国于</a:t>
                  </a:r>
                  <a:r>
                    <a:rPr lang="en-US" altLang="zh-CN" sz="10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2013</a:t>
                  </a:r>
                  <a:r>
                    <a:rPr lang="zh-CN" altLang="en-US" sz="10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最终形成</a:t>
                  </a:r>
                  <a:r>
                    <a:rPr lang="en-US" altLang="zh-CN" sz="10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《The future of manufacturing</a:t>
                  </a:r>
                  <a:r>
                    <a:rPr lang="zh-CN" altLang="en-US" sz="10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：</a:t>
                  </a:r>
                  <a:r>
                    <a:rPr lang="en-US" altLang="zh-CN" sz="10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a new era of</a:t>
                  </a:r>
                  <a:r>
                    <a:rPr lang="zh-CN" altLang="en-US" sz="10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 </a:t>
                  </a:r>
                  <a:r>
                    <a:rPr lang="en-US" altLang="zh-CN" sz="10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opportunity and challenge for the UK》</a:t>
                  </a:r>
                  <a:r>
                    <a:rPr lang="zh-CN" altLang="en-US" sz="10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报告，提出信息通讯技术、新材料等科技及产品和生产网络融合。</a:t>
                  </a:r>
                  <a:endParaRPr lang="en-US" altLang="zh-CN" sz="10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9" name="타원 25@|1FFC:0|FBC:0|LFC:16777215|LBC:16777215"/>
            <p:cNvSpPr>
              <a:spLocks noChangeArrowheads="1"/>
            </p:cNvSpPr>
            <p:nvPr/>
          </p:nvSpPr>
          <p:spPr bwMode="auto">
            <a:xfrm>
              <a:off x="2003783" y="2576384"/>
              <a:ext cx="1219659" cy="1219659"/>
            </a:xfrm>
            <a:prstGeom prst="ellipse">
              <a:avLst/>
            </a:prstGeom>
            <a:solidFill>
              <a:srgbClr val="D5C5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ko-KR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166792" y="2685118"/>
              <a:ext cx="852412" cy="1058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lnSpc>
                  <a:spcPct val="150000"/>
                </a:lnSpc>
              </a:pPr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制造业</a:t>
              </a:r>
              <a:endPara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>
                <a:lnSpc>
                  <a:spcPct val="150000"/>
                </a:lnSpc>
              </a:pPr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竞争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554035" y="1078330"/>
            <a:ext cx="61040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defTabSz="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中国制造业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年增加值达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1.924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万亿美元，超过美国位居世界第一，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年我国制造业增加值占全球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26.2%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全球制造业增加值。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45160" y="6096821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数据来源：世界银行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11" y="4434253"/>
            <a:ext cx="1269087" cy="88836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3954"/>
          <a:stretch/>
        </p:blipFill>
        <p:spPr>
          <a:xfrm>
            <a:off x="8497871" y="4434253"/>
            <a:ext cx="1282774" cy="87763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37" b="7172"/>
          <a:stretch/>
        </p:blipFill>
        <p:spPr>
          <a:xfrm>
            <a:off x="10269883" y="4439096"/>
            <a:ext cx="1263724" cy="88351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7688998" y="3790719"/>
            <a:ext cx="3079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月制造业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PMI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指数比较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024358" y="5386255"/>
            <a:ext cx="678391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54.7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868433" y="5386255"/>
            <a:ext cx="678391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55.9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562549" y="5381535"/>
            <a:ext cx="678391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50.6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606094" y="5978898"/>
            <a:ext cx="33057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全球制造业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PMI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指数：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52.5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3577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6170705" y="1852707"/>
            <a:ext cx="5833941" cy="4574990"/>
            <a:chOff x="6155764" y="1927412"/>
            <a:chExt cx="5833941" cy="4574990"/>
          </a:xfrm>
        </p:grpSpPr>
        <p:pic>
          <p:nvPicPr>
            <p:cNvPr id="6" name="图片 5" descr="160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20" t="14162" r="21561" b="5228"/>
            <a:stretch/>
          </p:blipFill>
          <p:spPr>
            <a:xfrm>
              <a:off x="6155764" y="1927412"/>
              <a:ext cx="5833941" cy="457499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6409765" y="2166471"/>
              <a:ext cx="5348941" cy="28238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8" name="图片 7" descr="凌波系统截屏副本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705" y="2162082"/>
              <a:ext cx="5304119" cy="2805879"/>
            </a:xfrm>
            <a:prstGeom prst="rect">
              <a:avLst/>
            </a:prstGeom>
          </p:spPr>
        </p:pic>
      </p:grpSp>
      <p:grpSp>
        <p:nvGrpSpPr>
          <p:cNvPr id="13" name="组 12"/>
          <p:cNvGrpSpPr/>
          <p:nvPr/>
        </p:nvGrpSpPr>
        <p:grpSpPr>
          <a:xfrm>
            <a:off x="179293" y="1859990"/>
            <a:ext cx="5833941" cy="4564717"/>
            <a:chOff x="179293" y="1934695"/>
            <a:chExt cx="5833941" cy="4564717"/>
          </a:xfrm>
        </p:grpSpPr>
        <p:pic>
          <p:nvPicPr>
            <p:cNvPr id="2" name="图片 1" descr="160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20" t="14162" r="21561" b="5228"/>
            <a:stretch/>
          </p:blipFill>
          <p:spPr>
            <a:xfrm>
              <a:off x="179293" y="1934695"/>
              <a:ext cx="5833941" cy="456471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418353" y="2166471"/>
              <a:ext cx="5348941" cy="28238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2" name="图片 11" descr="凌波系统截屏1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51"/>
            <a:stretch/>
          </p:blipFill>
          <p:spPr>
            <a:xfrm>
              <a:off x="454773" y="2166471"/>
              <a:ext cx="5327463" cy="2808941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241522" y="435070"/>
            <a:ext cx="7708957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凌波系统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全球首创智能智造项目管理平台｜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服务企业</a:t>
            </a:r>
            <a:r>
              <a: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2000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余家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97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28650" y="2181910"/>
            <a:ext cx="49434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洪泰智造产业基金拥有专业的投资团队与丰富的行业资源，通过资本聚集产业，搭建聚合政府、银行、风险投资机构、社会资本的投融资平台，打通产融通道，解决智能制造企业孵化、发展、扩大规模的资金需求及资源引进、配置问题。</a:t>
            </a:r>
          </a:p>
        </p:txBody>
      </p:sp>
      <p:pic>
        <p:nvPicPr>
          <p:cNvPr id="8" name="图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00" y="1908174"/>
            <a:ext cx="5719802" cy="38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285731"/>
            <a:ext cx="4419600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23333" y="248802"/>
            <a:ext cx="421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产业基金扶持优质企业成长</a:t>
            </a:r>
          </a:p>
        </p:txBody>
      </p:sp>
    </p:spTree>
    <p:extLst>
      <p:ext uri="{BB962C8B-B14F-4D97-AF65-F5344CB8AC3E}">
        <p14:creationId xmlns:p14="http://schemas.microsoft.com/office/powerpoint/2010/main" val="2619432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4945532" y="3048000"/>
            <a:ext cx="2166471" cy="1583765"/>
          </a:xfrm>
          <a:prstGeom prst="ellipse">
            <a:avLst/>
          </a:prstGeom>
          <a:solidFill>
            <a:schemeClr val="bg1">
              <a:lumMod val="85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095" y="1834025"/>
            <a:ext cx="3949700" cy="3937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83905" y="2049852"/>
            <a:ext cx="70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230971" y="3114144"/>
            <a:ext cx="1656913" cy="675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产业生态体系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065058" y="3840718"/>
            <a:ext cx="194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合作伙伴覆盖</a:t>
            </a:r>
            <a:r>
              <a:rPr lang="zh-CN" alt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高校、金融、设计、媒体、教育、中介等</a:t>
            </a: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</a:t>
            </a:r>
          </a:p>
        </p:txBody>
      </p:sp>
      <p:cxnSp>
        <p:nvCxnSpPr>
          <p:cNvPr id="13" name="直线连接符 12"/>
          <p:cNvCxnSpPr/>
          <p:nvPr/>
        </p:nvCxnSpPr>
        <p:spPr>
          <a:xfrm>
            <a:off x="5154706" y="3810000"/>
            <a:ext cx="17780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122734" y="2079734"/>
            <a:ext cx="70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122734" y="4848906"/>
            <a:ext cx="70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283905" y="4609850"/>
            <a:ext cx="694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</a:p>
        </p:txBody>
      </p:sp>
      <p:sp>
        <p:nvSpPr>
          <p:cNvPr id="17" name="TextBox 89"/>
          <p:cNvSpPr txBox="1"/>
          <p:nvPr/>
        </p:nvSpPr>
        <p:spPr>
          <a:xfrm>
            <a:off x="1206433" y="2079734"/>
            <a:ext cx="2752976" cy="1481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国机集团、国研智库、赛迪研究院、中德智能制造联盟、中国大数据产业生态联盟、中国高端芯片联盟、中国人工智能产业创新联盟等</a:t>
            </a:r>
          </a:p>
        </p:txBody>
      </p:sp>
      <p:sp>
        <p:nvSpPr>
          <p:cNvPr id="18" name="TextBox 89"/>
          <p:cNvSpPr txBox="1"/>
          <p:nvPr/>
        </p:nvSpPr>
        <p:spPr>
          <a:xfrm>
            <a:off x="8098120" y="2079734"/>
            <a:ext cx="2928471" cy="641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国投创新、国开金融、亿润金融、中国平安、中信银行、招银国际等</a:t>
            </a:r>
          </a:p>
        </p:txBody>
      </p:sp>
      <p:sp>
        <p:nvSpPr>
          <p:cNvPr id="19" name="TextBox 89"/>
          <p:cNvSpPr txBox="1"/>
          <p:nvPr/>
        </p:nvSpPr>
        <p:spPr>
          <a:xfrm>
            <a:off x="8098120" y="4573446"/>
            <a:ext cx="2346244" cy="92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清华大学、中科院声学所、中科院理化所、中科院电子所、中科院过程所等</a:t>
            </a:r>
          </a:p>
        </p:txBody>
      </p:sp>
      <p:sp>
        <p:nvSpPr>
          <p:cNvPr id="20" name="TextBox 89"/>
          <p:cNvSpPr txBox="1"/>
          <p:nvPr/>
        </p:nvSpPr>
        <p:spPr>
          <a:xfrm>
            <a:off x="1191491" y="4573446"/>
            <a:ext cx="2708153" cy="92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碧桂园、鸿坤地产、中国技术交易所、尺度新媒体、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FESCO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、大成律师事务所等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285731"/>
            <a:ext cx="3725333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23333" y="248802"/>
            <a:ext cx="330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智能制造产业生态体系</a:t>
            </a:r>
          </a:p>
        </p:txBody>
      </p:sp>
    </p:spTree>
    <p:extLst>
      <p:ext uri="{BB962C8B-B14F-4D97-AF65-F5344CB8AC3E}">
        <p14:creationId xmlns:p14="http://schemas.microsoft.com/office/powerpoint/2010/main" val="3523451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>
            <a:off x="4004237" y="1703290"/>
            <a:ext cx="3137647" cy="5005298"/>
            <a:chOff x="7560235" y="2554941"/>
            <a:chExt cx="3137647" cy="5005298"/>
          </a:xfrm>
        </p:grpSpPr>
        <p:sp>
          <p:nvSpPr>
            <p:cNvPr id="4" name="折角形 3"/>
            <p:cNvSpPr/>
            <p:nvPr/>
          </p:nvSpPr>
          <p:spPr>
            <a:xfrm>
              <a:off x="7560235" y="2554941"/>
              <a:ext cx="3137647" cy="5005298"/>
            </a:xfrm>
            <a:prstGeom prst="foldedCorner">
              <a:avLst>
                <a:gd name="adj" fmla="val 25945"/>
              </a:avLst>
            </a:prstGeom>
            <a:solidFill>
              <a:srgbClr val="BE9667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741660" y="3614745"/>
              <a:ext cx="2627518" cy="406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"/>
                </a:lnSpc>
                <a:spcBef>
                  <a:spcPts val="1800"/>
                </a:spcBef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00"/>
                </a:lnSpc>
                <a:spcBef>
                  <a:spcPts val="18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版［科技视野］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756602" y="4185497"/>
              <a:ext cx="2687281" cy="3165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1800"/>
                </a:spcBef>
              </a:pP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洪泰智造服务创业项目在大连亮相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文中写到 “洪泰智造拥有一支全职的技术专家团队，可以为创业者提供产品研发、检测、认证、生产等全方位的支持。在创业项目发展初期人员不完备、总体技术实力相对薄弱的情况下，可帮助创业团队解决从创意到产品再到商品过程中的各类难题。洪泰智造还为创业者打造了一个线上服务平台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凌波系统，不论身处何地，只要创业者提出需求，技术专家团队和公共技术服务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ts val="200"/>
                </a:lnSpc>
                <a:spcBef>
                  <a:spcPts val="1800"/>
                </a:spcBef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平台就能提供支持。“</a:t>
              </a:r>
            </a:p>
          </p:txBody>
        </p:sp>
        <p:pic>
          <p:nvPicPr>
            <p:cNvPr id="10" name="图片 9" descr="人民日报logo-白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4290" y="2629648"/>
              <a:ext cx="1743356" cy="665846"/>
            </a:xfrm>
            <a:prstGeom prst="rect">
              <a:avLst/>
            </a:prstGeom>
          </p:spPr>
        </p:pic>
      </p:grpSp>
      <p:pic>
        <p:nvPicPr>
          <p:cNvPr id="6" name="图片 5" descr="WechatIMG10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9" y="1703294"/>
            <a:ext cx="3536653" cy="5001217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4267202" y="2569882"/>
            <a:ext cx="2510118" cy="0"/>
          </a:xfrm>
          <a:prstGeom prst="line">
            <a:avLst/>
          </a:prstGeom>
          <a:ln w="3175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组 21"/>
          <p:cNvGrpSpPr/>
          <p:nvPr/>
        </p:nvGrpSpPr>
        <p:grpSpPr>
          <a:xfrm>
            <a:off x="7093627" y="1479176"/>
            <a:ext cx="2392467" cy="4592824"/>
            <a:chOff x="7302801" y="1479176"/>
            <a:chExt cx="2392467" cy="4592824"/>
          </a:xfrm>
        </p:grpSpPr>
        <p:pic>
          <p:nvPicPr>
            <p:cNvPr id="17" name="图片 16" descr="新华社报道截屏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2801" y="1479176"/>
              <a:ext cx="2392467" cy="3630706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7577310" y="5172779"/>
              <a:ext cx="1895393" cy="899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1800"/>
                </a:spcBef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新华社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      2018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zh-CN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日［辽宁频道］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洪泰智造：助创业者圆梦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为制造业赋能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9361139" y="1628589"/>
            <a:ext cx="2466779" cy="3496235"/>
            <a:chOff x="4270291" y="222333"/>
            <a:chExt cx="4037003" cy="5721756"/>
          </a:xfrm>
        </p:grpSpPr>
        <p:pic>
          <p:nvPicPr>
            <p:cNvPr id="20" name="图片 19" descr="汇报表格_03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291" y="222333"/>
              <a:ext cx="4037003" cy="5721756"/>
            </a:xfrm>
            <a:prstGeom prst="rect">
              <a:avLst/>
            </a:prstGeom>
          </p:spPr>
        </p:pic>
        <p:pic>
          <p:nvPicPr>
            <p:cNvPr id="21" name="图片 20" descr="屏幕快照 2018-07-12 下午3.56.24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47"/>
            <a:stretch/>
          </p:blipFill>
          <p:spPr>
            <a:xfrm>
              <a:off x="4543076" y="956235"/>
              <a:ext cx="3508027" cy="4467412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9442822" y="5168780"/>
            <a:ext cx="2390589" cy="1102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光明网</a:t>
            </a:r>
            <a:r>
              <a:rPr lang="en-US" altLang="zh-CN" sz="11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                                    2018</a:t>
            </a: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年</a:t>
            </a:r>
            <a:r>
              <a:rPr lang="zh-CN" altLang="zh-CN" sz="11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6</a:t>
            </a: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月</a:t>
            </a:r>
            <a:r>
              <a:rPr lang="zh-CN" altLang="zh-CN" sz="11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lang="en-US" altLang="zh-CN" sz="11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9</a:t>
            </a: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日［时政频道］</a:t>
            </a:r>
          </a:p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“深耕双创服务 助力制造强国</a:t>
            </a:r>
          </a:p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　智能制造产业服务平台亮相</a:t>
            </a:r>
            <a:r>
              <a:rPr lang="en-US" altLang="zh-CN" sz="11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2018</a:t>
            </a:r>
          </a:p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  </a:t>
            </a: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中国海创周”</a:t>
            </a:r>
            <a:endParaRPr lang="en-US" altLang="zh-CN" sz="11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285731"/>
            <a:ext cx="1947333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23333" y="248802"/>
            <a:ext cx="330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媒体报道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51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5891703" y="3304114"/>
            <a:ext cx="6530116" cy="2465437"/>
            <a:chOff x="5976368" y="2440531"/>
            <a:chExt cx="6530116" cy="2465437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C2188D-7AFF-41AD-8FD7-D454949AB453}"/>
                </a:ext>
              </a:extLst>
            </p:cNvPr>
            <p:cNvSpPr/>
            <p:nvPr/>
          </p:nvSpPr>
          <p:spPr>
            <a:xfrm>
              <a:off x="5976368" y="4463517"/>
              <a:ext cx="1776680" cy="442451"/>
            </a:xfrm>
            <a:prstGeom prst="rect">
              <a:avLst/>
            </a:prstGeom>
            <a:solidFill>
              <a:srgbClr val="A47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孵化加速空间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4900346-B2EA-4225-AC0A-E7A3E24C4E7B}"/>
                </a:ext>
              </a:extLst>
            </p:cNvPr>
            <p:cNvSpPr/>
            <p:nvPr/>
          </p:nvSpPr>
          <p:spPr>
            <a:xfrm>
              <a:off x="5976368" y="2440531"/>
              <a:ext cx="1770632" cy="459302"/>
            </a:xfrm>
            <a:prstGeom prst="rect">
              <a:avLst/>
            </a:prstGeom>
            <a:solidFill>
              <a:srgbClr val="A47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敏捷智造产线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B0071A5-E899-4AFF-AF12-49D83DF163E7}"/>
                </a:ext>
              </a:extLst>
            </p:cNvPr>
            <p:cNvSpPr/>
            <p:nvPr/>
          </p:nvSpPr>
          <p:spPr>
            <a:xfrm>
              <a:off x="5976368" y="3105812"/>
              <a:ext cx="1776680" cy="442451"/>
            </a:xfrm>
            <a:prstGeom prst="rect">
              <a:avLst/>
            </a:prstGeom>
            <a:solidFill>
              <a:srgbClr val="A47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实验室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1434D71-FDDB-4DAA-84B2-C01C96C8E81B}"/>
                </a:ext>
              </a:extLst>
            </p:cNvPr>
            <p:cNvSpPr txBox="1"/>
            <p:nvPr/>
          </p:nvSpPr>
          <p:spPr>
            <a:xfrm>
              <a:off x="7822306" y="4546243"/>
              <a:ext cx="46841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prstClr val="white"/>
                  </a:solidFill>
                </a:rPr>
                <a:t>提供独立办公室、开放式工位、会议室、营销体验中心等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35FD9FE-8444-4EBE-9FF0-F748BE5BD5AF}"/>
                </a:ext>
              </a:extLst>
            </p:cNvPr>
            <p:cNvSpPr txBox="1"/>
            <p:nvPr/>
          </p:nvSpPr>
          <p:spPr>
            <a:xfrm>
              <a:off x="7822306" y="2526987"/>
              <a:ext cx="3456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SMT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生产线、测试线、组装线等服务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0297353-62C2-4B60-BE8D-752530AC9060}"/>
                </a:ext>
              </a:extLst>
            </p:cNvPr>
            <p:cNvSpPr txBox="1"/>
            <p:nvPr/>
          </p:nvSpPr>
          <p:spPr>
            <a:xfrm>
              <a:off x="7822306" y="3192268"/>
              <a:ext cx="22711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prstClr val="white"/>
                  </a:solidFill>
                </a:rPr>
                <a:t>提供产品完整的测试服务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909D8C9-DBA4-4D3C-BA0B-E1CA7AEBEFEF}"/>
                </a:ext>
              </a:extLst>
            </p:cNvPr>
            <p:cNvSpPr/>
            <p:nvPr/>
          </p:nvSpPr>
          <p:spPr>
            <a:xfrm>
              <a:off x="5976368" y="3786139"/>
              <a:ext cx="1776680" cy="442451"/>
            </a:xfrm>
            <a:prstGeom prst="rect">
              <a:avLst/>
            </a:prstGeom>
            <a:solidFill>
              <a:srgbClr val="A47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专家技术团队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E6CB6A7-D978-496D-AC6D-930969BCE232}"/>
                </a:ext>
              </a:extLst>
            </p:cNvPr>
            <p:cNvSpPr txBox="1"/>
            <p:nvPr/>
          </p:nvSpPr>
          <p:spPr>
            <a:xfrm>
              <a:off x="7822305" y="3869796"/>
              <a:ext cx="41550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prstClr val="white"/>
                  </a:solidFill>
                </a:rPr>
                <a:t>为创业企业的研究开发提供各类专业技术服务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5789358" y="2612198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专注服务于智能制造领域的初创企业和高成长企业</a:t>
            </a:r>
          </a:p>
        </p:txBody>
      </p:sp>
      <p:sp>
        <p:nvSpPr>
          <p:cNvPr id="14" name="矩形 13"/>
          <p:cNvSpPr/>
          <p:nvPr/>
        </p:nvSpPr>
        <p:spPr>
          <a:xfrm>
            <a:off x="5789358" y="2231056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占地面积：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3000-10000m</a:t>
            </a:r>
            <a:r>
              <a:rPr lang="en-US" altLang="zh-CN" b="1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285731"/>
            <a:ext cx="3081867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23332" y="248804"/>
            <a:ext cx="2658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洪泰智造工场概况</a:t>
            </a:r>
          </a:p>
        </p:txBody>
      </p:sp>
      <p:pic>
        <p:nvPicPr>
          <p:cNvPr id="4" name="图片 3" descr="成都智造工场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0" b="9396"/>
          <a:stretch/>
        </p:blipFill>
        <p:spPr>
          <a:xfrm>
            <a:off x="909767" y="2319865"/>
            <a:ext cx="4610501" cy="34544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91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183732" y="2461432"/>
            <a:ext cx="1596571" cy="432000"/>
          </a:xfrm>
          <a:prstGeom prst="rect">
            <a:avLst/>
          </a:prstGeom>
          <a:solidFill>
            <a:srgbClr val="A4794A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技术服务</a:t>
            </a:r>
          </a:p>
        </p:txBody>
      </p:sp>
      <p:sp>
        <p:nvSpPr>
          <p:cNvPr id="19" name="矩形 18"/>
          <p:cNvSpPr/>
          <p:nvPr/>
        </p:nvSpPr>
        <p:spPr>
          <a:xfrm>
            <a:off x="2944678" y="1803246"/>
            <a:ext cx="8052426" cy="1754326"/>
          </a:xfrm>
          <a:prstGeom prst="rect">
            <a:avLst/>
          </a:prstGeom>
          <a:ln>
            <a:solidFill>
              <a:srgbClr val="A4794A"/>
            </a:solidFill>
            <a:prstDash val="dash"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研发服务，包括在线项目管理，结构类设计与评审，硬件类设计与评审等</a:t>
            </a:r>
            <a:endParaRPr lang="en-US" altLang="zh-CN" sz="1200" kern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生产制造服务，包括产品转量产导入风险评估，整机组装、拆装方案设计，组装工艺评审；产线量产能力评估</a:t>
            </a:r>
            <a:endParaRPr lang="en-US" altLang="zh-CN" sz="1200" kern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产品认证服务，包括</a:t>
            </a:r>
            <a:r>
              <a:rPr lang="en-US" altLang="zh-CN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CEFCC</a:t>
            </a:r>
            <a:r>
              <a:rPr lang="zh-CN" altLang="en-US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</a:t>
            </a:r>
            <a:r>
              <a:rPr lang="zh-CN" altLang="zh-CN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RoHS</a:t>
            </a:r>
            <a:r>
              <a:rPr lang="zh-CN" altLang="en-US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</a:t>
            </a:r>
            <a:r>
              <a:rPr lang="zh-CN" altLang="zh-CN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3C</a:t>
            </a:r>
            <a:r>
              <a:rPr lang="zh-CN" altLang="zh-CN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</a:t>
            </a:r>
            <a:r>
              <a:rPr lang="zh-CN" altLang="en-US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200" kern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品质管理服务，包括</a:t>
            </a:r>
            <a:r>
              <a:rPr lang="zh-CN" altLang="zh-CN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产品维修手册设计</a:t>
            </a:r>
            <a:r>
              <a:rPr lang="zh-CN" altLang="en-US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zh-CN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评审、售后维修方案设计与评审、质量体系建设</a:t>
            </a:r>
            <a:r>
              <a:rPr lang="zh-CN" altLang="en-US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200" kern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技术培训，包括</a:t>
            </a:r>
            <a:r>
              <a:rPr lang="zh-CN" altLang="zh-CN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  <a:r>
              <a:rPr lang="zh-CN" altLang="en-US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zh-CN" altLang="en-US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产品设计</a:t>
            </a:r>
            <a:r>
              <a:rPr lang="zh-CN" altLang="en-US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等培训</a:t>
            </a:r>
            <a:endParaRPr lang="en-US" altLang="zh-CN" sz="1200" kern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技术指导，包括</a:t>
            </a:r>
            <a:r>
              <a:rPr lang="zh-CN" altLang="zh-CN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软件开发指导</a:t>
            </a:r>
            <a:r>
              <a:rPr lang="zh-CN" altLang="en-US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行业前沿知识解读</a:t>
            </a:r>
            <a:r>
              <a:rPr lang="zh-CN" altLang="en-US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加号 19"/>
          <p:cNvSpPr/>
          <p:nvPr/>
        </p:nvSpPr>
        <p:spPr>
          <a:xfrm>
            <a:off x="1829801" y="3267326"/>
            <a:ext cx="435428" cy="435350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83732" y="4009679"/>
            <a:ext cx="1596571" cy="432000"/>
          </a:xfrm>
          <a:prstGeom prst="rect">
            <a:avLst/>
          </a:prstGeom>
          <a:solidFill>
            <a:srgbClr val="A4794A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</a:t>
            </a:r>
            <a:r>
              <a:rPr lang="en-US" altLang="zh-CN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融资服务</a:t>
            </a:r>
          </a:p>
        </p:txBody>
      </p:sp>
      <p:sp>
        <p:nvSpPr>
          <p:cNvPr id="22" name="矩形 21"/>
          <p:cNvSpPr/>
          <p:nvPr/>
        </p:nvSpPr>
        <p:spPr>
          <a:xfrm>
            <a:off x="2944678" y="3852381"/>
            <a:ext cx="8036511" cy="646331"/>
          </a:xfrm>
          <a:prstGeom prst="rect">
            <a:avLst/>
          </a:prstGeom>
          <a:ln>
            <a:solidFill>
              <a:srgbClr val="A4794A"/>
            </a:solidFill>
            <a:prstDash val="dash"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洪泰智造基金直接投资</a:t>
            </a:r>
            <a:endParaRPr lang="en-US" altLang="zh-CN" sz="1200" kern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融资服务，包括对接</a:t>
            </a:r>
            <a:r>
              <a:rPr lang="en-US" altLang="zh-CN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</a:t>
            </a:r>
            <a:r>
              <a:rPr lang="zh-CN" altLang="en-US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r>
              <a:rPr lang="zh-CN" altLang="en-US" sz="1200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、银行等金融机构，融资租赁等</a:t>
            </a:r>
            <a:endParaRPr lang="en-US" altLang="zh-CN" sz="1200" kern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加号 22"/>
          <p:cNvSpPr/>
          <p:nvPr/>
        </p:nvSpPr>
        <p:spPr>
          <a:xfrm>
            <a:off x="1829801" y="4721809"/>
            <a:ext cx="435428" cy="435350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83731" y="5212024"/>
            <a:ext cx="1596571" cy="432000"/>
          </a:xfrm>
          <a:prstGeom prst="rect">
            <a:avLst/>
          </a:prstGeom>
          <a:solidFill>
            <a:srgbClr val="A4794A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增值服务</a:t>
            </a:r>
          </a:p>
        </p:txBody>
      </p:sp>
      <p:sp>
        <p:nvSpPr>
          <p:cNvPr id="25" name="矩形 24"/>
          <p:cNvSpPr/>
          <p:nvPr/>
        </p:nvSpPr>
        <p:spPr>
          <a:xfrm>
            <a:off x="2952635" y="4870589"/>
            <a:ext cx="8036511" cy="1200329"/>
          </a:xfrm>
          <a:prstGeom prst="rect">
            <a:avLst/>
          </a:prstGeom>
          <a:ln>
            <a:solidFill>
              <a:srgbClr val="A4794A"/>
            </a:solidFill>
            <a:prstDash val="dash"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市场推广服务，包括政策申报、媒体宣传、渠道</a:t>
            </a:r>
            <a:r>
              <a:rPr lang="en-US" altLang="zh-CN" sz="12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活动对接、展示平台、品牌策划等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人力资源服务，包括订单式人才招聘及培训服务，个人的职业生涯规划等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法务服务	，包括法律咨询、合同审查、法律顾问、案件代理等</a:t>
            </a:r>
            <a:endParaRPr lang="en-US" altLang="zh-CN" sz="1200" kern="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知识产权服务，包括专利申请、商标注册、价值评估、成果转让、知识产权预警、专利数据分析等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285731"/>
            <a:ext cx="1862667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23332" y="248804"/>
            <a:ext cx="1422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服务内容</a:t>
            </a:r>
          </a:p>
        </p:txBody>
      </p:sp>
    </p:spTree>
    <p:extLst>
      <p:ext uri="{BB962C8B-B14F-4D97-AF65-F5344CB8AC3E}">
        <p14:creationId xmlns:p14="http://schemas.microsoft.com/office/powerpoint/2010/main" val="1530471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折角形 6"/>
          <p:cNvSpPr/>
          <p:nvPr/>
        </p:nvSpPr>
        <p:spPr>
          <a:xfrm>
            <a:off x="7861625" y="4050890"/>
            <a:ext cx="3712471" cy="1880130"/>
          </a:xfrm>
          <a:prstGeom prst="foldedCorner">
            <a:avLst>
              <a:gd name="adj" fmla="val 25945"/>
            </a:avLst>
          </a:prstGeom>
          <a:solidFill>
            <a:srgbClr val="BE966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汇报表格_0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26" y="3255392"/>
            <a:ext cx="2341005" cy="33179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80719" y="4197450"/>
            <a:ext cx="3474282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成都洪泰智造工场帮助创业企业每年节省数百万的生产制造成本，并从深圳引回成都，市委书记范锐平：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洪泰智造工场推动了成都制造业回流，改变了成都。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pic>
        <p:nvPicPr>
          <p:cNvPr id="10" name="图片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96" y="3691911"/>
            <a:ext cx="4466211" cy="2735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6"/>
          <a:stretch/>
        </p:blipFill>
        <p:spPr bwMode="auto">
          <a:xfrm>
            <a:off x="8858729" y="1376010"/>
            <a:ext cx="2833363" cy="1659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6"/>
          <a:stretch/>
        </p:blipFill>
        <p:spPr bwMode="auto">
          <a:xfrm>
            <a:off x="5850928" y="1376010"/>
            <a:ext cx="2881797" cy="16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521658" y="1252521"/>
            <a:ext cx="50871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位于成都市锦江区，建筑面积约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平方米，是成都市科技局认定的创业服务机构，电子科技大学创新创业学院实训基地，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年作为垂直领域专业孵化器典型写入成都市双创年度报告。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285731"/>
            <a:ext cx="3081867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23332" y="248804"/>
            <a:ext cx="2658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成都洪泰智造工场</a:t>
            </a:r>
          </a:p>
        </p:txBody>
      </p:sp>
    </p:spTree>
    <p:extLst>
      <p:ext uri="{BB962C8B-B14F-4D97-AF65-F5344CB8AC3E}">
        <p14:creationId xmlns:p14="http://schemas.microsoft.com/office/powerpoint/2010/main" val="2468350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9333" y="1369790"/>
            <a:ext cx="3314700" cy="3372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位于亦庄开发区核心区域，建筑面积</a:t>
            </a:r>
            <a:r>
              <a:rPr lang="en-US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10000</a:t>
            </a:r>
            <a:r>
              <a:rPr lang="zh-CN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平方米，智能化楼宇设计，配备</a:t>
            </a:r>
            <a:r>
              <a:rPr lang="en-US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1000</a:t>
            </a:r>
            <a:r>
              <a:rPr lang="zh-CN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平方米敏捷生产线、</a:t>
            </a:r>
            <a:r>
              <a:rPr lang="en-US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500</a:t>
            </a:r>
            <a:r>
              <a:rPr lang="zh-CN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平方米多功能厅、先进的视像会议设施和多媒体影音系统，可满足智造产品小批量试产、检测等技术需求和产品发布、创客沙龙、科技展示等活动需求，并拥有专业团队提供一站式服务。</a:t>
            </a:r>
            <a:endParaRPr lang="zh-CN" altLang="zh-CN" sz="1600" kern="1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61"/>
          <a:stretch/>
        </p:blipFill>
        <p:spPr bwMode="auto">
          <a:xfrm>
            <a:off x="4224956" y="3481804"/>
            <a:ext cx="7632156" cy="2329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5" r="16963"/>
          <a:stretch/>
        </p:blipFill>
        <p:spPr bwMode="auto">
          <a:xfrm>
            <a:off x="6702772" y="1552563"/>
            <a:ext cx="267652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6" r="6627"/>
          <a:stretch/>
        </p:blipFill>
        <p:spPr bwMode="auto">
          <a:xfrm>
            <a:off x="4210669" y="1552563"/>
            <a:ext cx="241935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3" r="13459"/>
          <a:stretch/>
        </p:blipFill>
        <p:spPr bwMode="auto">
          <a:xfrm>
            <a:off x="9452050" y="1552563"/>
            <a:ext cx="2390775" cy="186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组合 14"/>
          <p:cNvGrpSpPr/>
          <p:nvPr/>
        </p:nvGrpSpPr>
        <p:grpSpPr>
          <a:xfrm>
            <a:off x="1607337" y="5158425"/>
            <a:ext cx="1018692" cy="622044"/>
            <a:chOff x="1600158" y="4695823"/>
            <a:chExt cx="2467017" cy="96932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647825" y="5257800"/>
              <a:ext cx="2419350" cy="0"/>
            </a:xfrm>
            <a:prstGeom prst="line">
              <a:avLst/>
            </a:prstGeom>
            <a:ln w="19050">
              <a:solidFill>
                <a:srgbClr val="BE9667">
                  <a:alpha val="8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371725" y="4695825"/>
              <a:ext cx="0" cy="561975"/>
            </a:xfrm>
            <a:prstGeom prst="line">
              <a:avLst/>
            </a:prstGeom>
            <a:ln w="19050">
              <a:solidFill>
                <a:srgbClr val="BE9667">
                  <a:alpha val="8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3228975" y="4695825"/>
              <a:ext cx="0" cy="561975"/>
            </a:xfrm>
            <a:prstGeom prst="line">
              <a:avLst/>
            </a:prstGeom>
            <a:ln w="19050">
              <a:solidFill>
                <a:srgbClr val="BE9667">
                  <a:alpha val="8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600158" y="4719916"/>
              <a:ext cx="819893" cy="407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①</a:t>
              </a:r>
              <a:endParaRPr lang="zh-CN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388721" y="4715976"/>
              <a:ext cx="819893" cy="407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</a:t>
              </a:r>
              <a:endParaRPr lang="zh-CN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133879" y="4695823"/>
              <a:ext cx="819893" cy="407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</a:t>
              </a:r>
              <a:endParaRPr lang="zh-CN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388721" y="5257482"/>
              <a:ext cx="819893" cy="407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④</a:t>
              </a:r>
              <a:endParaRPr lang="zh-CN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624032" y="5056193"/>
            <a:ext cx="1172116" cy="10938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①办公区域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②休闲区域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敏捷智造产线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路演大厅</a:t>
            </a:r>
          </a:p>
        </p:txBody>
      </p:sp>
      <p:sp>
        <p:nvSpPr>
          <p:cNvPr id="22" name="矩形 21"/>
          <p:cNvSpPr/>
          <p:nvPr/>
        </p:nvSpPr>
        <p:spPr>
          <a:xfrm>
            <a:off x="0" y="285731"/>
            <a:ext cx="3081867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23332" y="248804"/>
            <a:ext cx="2658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北京洪泰智造工场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91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6273919" y="2295953"/>
            <a:ext cx="5745304" cy="3608498"/>
            <a:chOff x="6303801" y="1369600"/>
            <a:chExt cx="5745304" cy="3608498"/>
          </a:xfrm>
        </p:grpSpPr>
        <p:sp>
          <p:nvSpPr>
            <p:cNvPr id="2" name="文本框 1"/>
            <p:cNvSpPr txBox="1"/>
            <p:nvPr/>
          </p:nvSpPr>
          <p:spPr>
            <a:xfrm>
              <a:off x="6303801" y="1369600"/>
              <a:ext cx="5553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总规划面积：</a:t>
              </a:r>
              <a:r>
                <a:rPr lang="en-US" altLang="zh-CN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300-1000</a:t>
              </a:r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亩</a:t>
              </a:r>
              <a:endPara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 7"/>
            <p:cNvGrpSpPr/>
            <p:nvPr/>
          </p:nvGrpSpPr>
          <p:grpSpPr>
            <a:xfrm>
              <a:off x="6376254" y="3857994"/>
              <a:ext cx="5463903" cy="430880"/>
              <a:chOff x="6417705" y="3965897"/>
              <a:chExt cx="5463903" cy="430880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6417705" y="3965897"/>
                <a:ext cx="2185039" cy="430880"/>
              </a:xfrm>
              <a:prstGeom prst="rect">
                <a:avLst/>
              </a:prstGeom>
              <a:solidFill>
                <a:srgbClr val="A47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5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智造车间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8604742" y="4042838"/>
                <a:ext cx="3276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200" dirty="0">
                    <a:solidFill>
                      <a:prstClr val="white"/>
                    </a:solidFill>
                  </a:rPr>
                  <a:t>用于为中大型企业提供中试、生产制造服务</a:t>
                </a:r>
              </a:p>
            </p:txBody>
          </p:sp>
        </p:grpSp>
        <p:grpSp>
          <p:nvGrpSpPr>
            <p:cNvPr id="5" name="组 4"/>
            <p:cNvGrpSpPr/>
            <p:nvPr/>
          </p:nvGrpSpPr>
          <p:grpSpPr>
            <a:xfrm>
              <a:off x="6376255" y="1860789"/>
              <a:ext cx="5277862" cy="563231"/>
              <a:chOff x="6376255" y="1860789"/>
              <a:chExt cx="5277862" cy="563231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376255" y="1957330"/>
                <a:ext cx="2175643" cy="430880"/>
              </a:xfrm>
              <a:prstGeom prst="rect">
                <a:avLst/>
              </a:prstGeom>
              <a:solidFill>
                <a:srgbClr val="A47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5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智造工场</a:t>
                </a: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8574861" y="1860789"/>
                <a:ext cx="3079256" cy="563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为创业企业与高成长性企业提供所需的发展空间与服务体系</a:t>
                </a:r>
              </a:p>
            </p:txBody>
          </p:sp>
        </p:grpSp>
        <p:grpSp>
          <p:nvGrpSpPr>
            <p:cNvPr id="6" name="组 5"/>
            <p:cNvGrpSpPr/>
            <p:nvPr/>
          </p:nvGrpSpPr>
          <p:grpSpPr>
            <a:xfrm>
              <a:off x="6376255" y="2594837"/>
              <a:ext cx="4695157" cy="430879"/>
              <a:chOff x="6376255" y="2664886"/>
              <a:chExt cx="4695157" cy="430879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6376255" y="2664886"/>
                <a:ext cx="2175643" cy="430879"/>
              </a:xfrm>
              <a:prstGeom prst="rect">
                <a:avLst/>
              </a:prstGeom>
              <a:solidFill>
                <a:srgbClr val="A47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5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总部基地</a:t>
                </a: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8559919" y="2741826"/>
                <a:ext cx="25114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200" dirty="0">
                    <a:solidFill>
                      <a:prstClr val="white"/>
                    </a:solidFill>
                  </a:rPr>
                  <a:t>用于企业及科研机构的研发及办公</a:t>
                </a:r>
              </a:p>
            </p:txBody>
          </p:sp>
        </p:grpSp>
        <p:grpSp>
          <p:nvGrpSpPr>
            <p:cNvPr id="7" name="组 6"/>
            <p:cNvGrpSpPr/>
            <p:nvPr/>
          </p:nvGrpSpPr>
          <p:grpSpPr>
            <a:xfrm>
              <a:off x="6376255" y="3226415"/>
              <a:ext cx="5672850" cy="430880"/>
              <a:chOff x="6380468" y="3345424"/>
              <a:chExt cx="5672850" cy="43088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6380468" y="3345424"/>
                <a:ext cx="2171430" cy="430880"/>
              </a:xfrm>
              <a:prstGeom prst="rect">
                <a:avLst/>
              </a:prstGeom>
              <a:solidFill>
                <a:srgbClr val="A47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000"/>
                  </a:lnSpc>
                </a:pPr>
                <a:r>
                  <a:rPr lang="zh-CN" altLang="en-US" sz="15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智能制造产业服务平台</a:t>
                </a: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8559919" y="3422365"/>
                <a:ext cx="34933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200" dirty="0">
                    <a:solidFill>
                      <a:prstClr val="white"/>
                    </a:solidFill>
                  </a:rPr>
                  <a:t>用于建设智能制造产业创新平台、产业服务平台</a:t>
                </a:r>
              </a:p>
            </p:txBody>
          </p:sp>
        </p:grpSp>
        <p:grpSp>
          <p:nvGrpSpPr>
            <p:cNvPr id="9" name="组 8"/>
            <p:cNvGrpSpPr/>
            <p:nvPr/>
          </p:nvGrpSpPr>
          <p:grpSpPr>
            <a:xfrm>
              <a:off x="6376255" y="4414867"/>
              <a:ext cx="5236412" cy="563231"/>
              <a:chOff x="6417706" y="4564277"/>
              <a:chExt cx="5236412" cy="563231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6417706" y="4675276"/>
                <a:ext cx="2185039" cy="430879"/>
              </a:xfrm>
              <a:prstGeom prst="rect">
                <a:avLst/>
              </a:prstGeom>
              <a:solidFill>
                <a:srgbClr val="A47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5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智慧社区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8604742" y="4564277"/>
                <a:ext cx="3049376" cy="563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prstClr val="white"/>
                    </a:solidFill>
                  </a:rPr>
                  <a:t>用于居住生活以及作为智能新技术产业应用示范的载体</a:t>
                </a:r>
              </a:p>
            </p:txBody>
          </p:sp>
        </p:grpSp>
      </p:grpSp>
      <p:pic>
        <p:nvPicPr>
          <p:cNvPr id="17" name="图片 1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8" r="4776" b="3926"/>
          <a:stretch/>
        </p:blipFill>
        <p:spPr bwMode="auto">
          <a:xfrm>
            <a:off x="548263" y="2346665"/>
            <a:ext cx="5553075" cy="353878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矩形 17"/>
          <p:cNvSpPr/>
          <p:nvPr/>
        </p:nvSpPr>
        <p:spPr>
          <a:xfrm>
            <a:off x="0" y="285731"/>
            <a:ext cx="4646706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23332" y="248804"/>
            <a:ext cx="4477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洪泰智造社区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产业综合体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44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180352"/>
            <a:ext cx="12192000" cy="5259293"/>
          </a:xfrm>
          <a:prstGeom prst="rect">
            <a:avLst/>
          </a:prstGeom>
          <a:solidFill>
            <a:srgbClr val="BABAB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1824" r="3815"/>
          <a:stretch/>
        </p:blipFill>
        <p:spPr>
          <a:xfrm>
            <a:off x="4918582" y="2521503"/>
            <a:ext cx="2705156" cy="3289819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t="2296" b="1530"/>
          <a:stretch/>
        </p:blipFill>
        <p:spPr>
          <a:xfrm>
            <a:off x="1398959" y="2521503"/>
            <a:ext cx="2690927" cy="3285581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10" name="矩形 9"/>
          <p:cNvSpPr/>
          <p:nvPr/>
        </p:nvSpPr>
        <p:spPr>
          <a:xfrm>
            <a:off x="1398959" y="2201411"/>
            <a:ext cx="2690927" cy="215121"/>
          </a:xfrm>
          <a:prstGeom prst="rect">
            <a:avLst/>
          </a:prstGeom>
          <a:solidFill>
            <a:srgbClr val="BE966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398959" y="1264211"/>
            <a:ext cx="1018227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50" dirty="0">
                <a:ln w="9525" cmpd="sng">
                  <a:solidFill>
                    <a:srgbClr val="B28452"/>
                  </a:solidFill>
                  <a:prstDash val="solid"/>
                </a:ln>
                <a:solidFill>
                  <a:srgbClr val="CEB18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</a:p>
        </p:txBody>
      </p:sp>
      <p:sp>
        <p:nvSpPr>
          <p:cNvPr id="15" name="矩形 14"/>
          <p:cNvSpPr/>
          <p:nvPr/>
        </p:nvSpPr>
        <p:spPr>
          <a:xfrm>
            <a:off x="4918582" y="2201411"/>
            <a:ext cx="2690927" cy="215121"/>
          </a:xfrm>
          <a:prstGeom prst="rect">
            <a:avLst/>
          </a:prstGeom>
          <a:solidFill>
            <a:srgbClr val="BE966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438205" y="2203837"/>
            <a:ext cx="2643181" cy="212695"/>
          </a:xfrm>
          <a:prstGeom prst="rect">
            <a:avLst/>
          </a:prstGeom>
          <a:solidFill>
            <a:srgbClr val="BE966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398959" y="1786196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Intelligence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18581" y="1264210"/>
            <a:ext cx="101822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rgbClr val="B28452"/>
                  </a:solidFill>
                  <a:prstDash val="solid"/>
                </a:ln>
                <a:solidFill>
                  <a:srgbClr val="CEB18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绿色</a:t>
            </a:r>
            <a:endParaRPr lang="zh-CN" altLang="en-US" sz="3200" b="1" cap="none" spc="50" dirty="0">
              <a:ln w="9525" cmpd="sng">
                <a:solidFill>
                  <a:srgbClr val="B28452"/>
                </a:solidFill>
                <a:prstDash val="solid"/>
              </a:ln>
              <a:solidFill>
                <a:srgbClr val="CEB18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18581" y="1801301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Ecology green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452434" y="1264209"/>
            <a:ext cx="101822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rgbClr val="B28452"/>
                  </a:solidFill>
                  <a:prstDash val="solid"/>
                </a:ln>
                <a:solidFill>
                  <a:srgbClr val="CEB18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endParaRPr lang="zh-CN" altLang="en-US" sz="3200" b="1" cap="none" spc="50" dirty="0">
              <a:ln w="9525" cmpd="sng">
                <a:solidFill>
                  <a:srgbClr val="B28452"/>
                </a:solidFill>
                <a:prstDash val="solid"/>
              </a:ln>
              <a:solidFill>
                <a:srgbClr val="CEB18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6322" r="4925" b="10309"/>
          <a:stretch/>
        </p:blipFill>
        <p:spPr>
          <a:xfrm>
            <a:off x="8435721" y="2521503"/>
            <a:ext cx="2648148" cy="3305175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23" name="文本框 22"/>
          <p:cNvSpPr txBox="1"/>
          <p:nvPr/>
        </p:nvSpPr>
        <p:spPr>
          <a:xfrm>
            <a:off x="8434798" y="1789886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Innovation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959592" y="5842681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智能产业、智慧园区</a:t>
            </a:r>
          </a:p>
        </p:txBody>
      </p:sp>
      <p:sp>
        <p:nvSpPr>
          <p:cNvPr id="25" name="矩形 24"/>
          <p:cNvSpPr/>
          <p:nvPr/>
        </p:nvSpPr>
        <p:spPr>
          <a:xfrm>
            <a:off x="5556862" y="5842681"/>
            <a:ext cx="14285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低碳、循环、生态</a:t>
            </a:r>
          </a:p>
        </p:txBody>
      </p:sp>
      <p:sp>
        <p:nvSpPr>
          <p:cNvPr id="26" name="矩形 25"/>
          <p:cNvSpPr/>
          <p:nvPr/>
        </p:nvSpPr>
        <p:spPr>
          <a:xfrm>
            <a:off x="8349612" y="5842681"/>
            <a:ext cx="2820366" cy="52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智能产业的创新服务平台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新兴产业的发源地 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0" y="285731"/>
            <a:ext cx="1862667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423332" y="248804"/>
            <a:ext cx="1422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建设理念</a:t>
            </a:r>
          </a:p>
        </p:txBody>
      </p:sp>
    </p:spTree>
    <p:extLst>
      <p:ext uri="{BB962C8B-B14F-4D97-AF65-F5344CB8AC3E}">
        <p14:creationId xmlns:p14="http://schemas.microsoft.com/office/powerpoint/2010/main" val="1825804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85731"/>
            <a:ext cx="4029076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9391" y="262732"/>
            <a:ext cx="3929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我国制造业“大而不强”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99391" y="2386715"/>
            <a:ext cx="5528523" cy="3487973"/>
            <a:chOff x="314111" y="3122211"/>
            <a:chExt cx="6270411" cy="3487973"/>
          </a:xfrm>
        </p:grpSpPr>
        <p:grpSp>
          <p:nvGrpSpPr>
            <p:cNvPr id="7" name="组合 6"/>
            <p:cNvGrpSpPr/>
            <p:nvPr/>
          </p:nvGrpSpPr>
          <p:grpSpPr>
            <a:xfrm>
              <a:off x="314111" y="3122211"/>
              <a:ext cx="6270411" cy="3487973"/>
              <a:chOff x="2170269" y="1823103"/>
              <a:chExt cx="3931201" cy="2186766"/>
            </a:xfrm>
          </p:grpSpPr>
          <p:graphicFrame>
            <p:nvGraphicFramePr>
              <p:cNvPr id="8" name="图表 7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16895559"/>
                  </p:ext>
                </p:extLst>
              </p:nvPr>
            </p:nvGraphicFramePr>
            <p:xfrm>
              <a:off x="2170269" y="1823103"/>
              <a:ext cx="3931201" cy="218676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9" name="等腰三角形 81"/>
              <p:cNvSpPr>
                <a:spLocks noChangeArrowheads="1"/>
              </p:cNvSpPr>
              <p:nvPr/>
            </p:nvSpPr>
            <p:spPr bwMode="auto">
              <a:xfrm rot="18178433">
                <a:off x="2900513" y="2484759"/>
                <a:ext cx="180149" cy="155301"/>
              </a:xfrm>
              <a:prstGeom prst="triangle">
                <a:avLst>
                  <a:gd name="adj" fmla="val 24278"/>
                </a:avLst>
              </a:pr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等腰三角形 82"/>
              <p:cNvSpPr>
                <a:spLocks noChangeArrowheads="1"/>
              </p:cNvSpPr>
              <p:nvPr/>
            </p:nvSpPr>
            <p:spPr bwMode="auto">
              <a:xfrm rot="351793" flipH="1">
                <a:off x="4002896" y="1998465"/>
                <a:ext cx="81739" cy="70466"/>
              </a:xfrm>
              <a:prstGeom prst="triangle">
                <a:avLst>
                  <a:gd name="adj" fmla="val 50000"/>
                </a:avLst>
              </a:prstGeom>
              <a:solidFill>
                <a:srgbClr val="A481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等腰三角形 83"/>
              <p:cNvSpPr>
                <a:spLocks noChangeArrowheads="1"/>
              </p:cNvSpPr>
              <p:nvPr/>
            </p:nvSpPr>
            <p:spPr bwMode="auto">
              <a:xfrm rot="6259071">
                <a:off x="4818099" y="2957933"/>
                <a:ext cx="162545" cy="185617"/>
              </a:xfrm>
              <a:prstGeom prst="triangle">
                <a:avLst>
                  <a:gd name="adj" fmla="val 21690"/>
                </a:avLst>
              </a:prstGeom>
              <a:solidFill>
                <a:srgbClr val="ED7D31">
                  <a:lumMod val="60000"/>
                  <a:lumOff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等腰三角形 84"/>
              <p:cNvSpPr>
                <a:spLocks noChangeArrowheads="1"/>
              </p:cNvSpPr>
              <p:nvPr/>
            </p:nvSpPr>
            <p:spPr bwMode="auto">
              <a:xfrm rot="11401316">
                <a:off x="3746875" y="3709091"/>
                <a:ext cx="160557" cy="190028"/>
              </a:xfrm>
              <a:prstGeom prst="triangle">
                <a:avLst>
                  <a:gd name="adj" fmla="val 50000"/>
                </a:avLst>
              </a:prstGeom>
              <a:solidFill>
                <a:srgbClr val="D5C5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等腰三角形 83"/>
              <p:cNvSpPr>
                <a:spLocks noChangeArrowheads="1"/>
              </p:cNvSpPr>
              <p:nvPr/>
            </p:nvSpPr>
            <p:spPr bwMode="auto">
              <a:xfrm rot="2939747">
                <a:off x="4373770" y="2117024"/>
                <a:ext cx="141338" cy="162399"/>
              </a:xfrm>
              <a:prstGeom prst="triangle">
                <a:avLst>
                  <a:gd name="adj" fmla="val 57886"/>
                </a:avLst>
              </a:prstGeom>
              <a:solidFill>
                <a:sysClr val="window" lastClr="FFFFFF">
                  <a:lumMod val="75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2405491" y="4618676"/>
              <a:ext cx="14077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$178.96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33123" y="1441953"/>
            <a:ext cx="430912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685800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生产一部苹果手机所需的成本</a:t>
            </a:r>
          </a:p>
        </p:txBody>
      </p:sp>
      <p:graphicFrame>
        <p:nvGraphicFramePr>
          <p:cNvPr id="26" name="图表 25"/>
          <p:cNvGraphicFramePr/>
          <p:nvPr>
            <p:extLst>
              <p:ext uri="{D42A27DB-BD31-4B8C-83A1-F6EECF244321}">
                <p14:modId xmlns:p14="http://schemas.microsoft.com/office/powerpoint/2010/main" val="1014217618"/>
              </p:ext>
            </p:extLst>
          </p:nvPr>
        </p:nvGraphicFramePr>
        <p:xfrm>
          <a:off x="5525297" y="1034143"/>
          <a:ext cx="4358931" cy="5689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6628970" y="493564"/>
            <a:ext cx="556303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685800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强企业平均盈利远低于美国</a:t>
            </a:r>
          </a:p>
        </p:txBody>
      </p:sp>
      <p:graphicFrame>
        <p:nvGraphicFramePr>
          <p:cNvPr id="28" name="图表 27"/>
          <p:cNvGraphicFramePr/>
          <p:nvPr>
            <p:extLst>
              <p:ext uri="{D42A27DB-BD31-4B8C-83A1-F6EECF244321}">
                <p14:modId xmlns:p14="http://schemas.microsoft.com/office/powerpoint/2010/main" val="3567341769"/>
              </p:ext>
            </p:extLst>
          </p:nvPr>
        </p:nvGraphicFramePr>
        <p:xfrm>
          <a:off x="9521809" y="1034144"/>
          <a:ext cx="2552760" cy="5689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6431221" y="1305472"/>
            <a:ext cx="18004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总营收（万亿美元）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0391507" y="1305472"/>
            <a:ext cx="18004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平均利润（亿美元）</a:t>
            </a:r>
          </a:p>
        </p:txBody>
      </p:sp>
    </p:spTree>
    <p:extLst>
      <p:ext uri="{BB962C8B-B14F-4D97-AF65-F5344CB8AC3E}">
        <p14:creationId xmlns:p14="http://schemas.microsoft.com/office/powerpoint/2010/main" val="2905031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矩形 184"/>
          <p:cNvSpPr/>
          <p:nvPr/>
        </p:nvSpPr>
        <p:spPr>
          <a:xfrm>
            <a:off x="445808" y="2970274"/>
            <a:ext cx="424906" cy="2602786"/>
          </a:xfrm>
          <a:prstGeom prst="rect">
            <a:avLst/>
          </a:prstGeom>
          <a:solidFill>
            <a:srgbClr val="BE9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86" name="矩形 185"/>
          <p:cNvSpPr/>
          <p:nvPr/>
        </p:nvSpPr>
        <p:spPr>
          <a:xfrm>
            <a:off x="998632" y="2970274"/>
            <a:ext cx="424906" cy="2602786"/>
          </a:xfrm>
          <a:prstGeom prst="rect">
            <a:avLst/>
          </a:prstGeom>
          <a:solidFill>
            <a:srgbClr val="BE9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81" name="矩形 180"/>
          <p:cNvSpPr/>
          <p:nvPr/>
        </p:nvSpPr>
        <p:spPr>
          <a:xfrm>
            <a:off x="1536514" y="2970274"/>
            <a:ext cx="424906" cy="2602786"/>
          </a:xfrm>
          <a:prstGeom prst="rect">
            <a:avLst/>
          </a:prstGeom>
          <a:solidFill>
            <a:srgbClr val="BE9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82" name="矩形 181"/>
          <p:cNvSpPr/>
          <p:nvPr/>
        </p:nvSpPr>
        <p:spPr>
          <a:xfrm>
            <a:off x="3164102" y="2970274"/>
            <a:ext cx="424906" cy="2602786"/>
          </a:xfrm>
          <a:prstGeom prst="rect">
            <a:avLst/>
          </a:prstGeom>
          <a:solidFill>
            <a:srgbClr val="BE9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83" name="矩形 182"/>
          <p:cNvSpPr/>
          <p:nvPr/>
        </p:nvSpPr>
        <p:spPr>
          <a:xfrm>
            <a:off x="2626219" y="2970274"/>
            <a:ext cx="424906" cy="2602786"/>
          </a:xfrm>
          <a:prstGeom prst="rect">
            <a:avLst/>
          </a:prstGeom>
          <a:solidFill>
            <a:srgbClr val="BE9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84" name="矩形 183"/>
          <p:cNvSpPr/>
          <p:nvPr/>
        </p:nvSpPr>
        <p:spPr>
          <a:xfrm>
            <a:off x="2074397" y="2970274"/>
            <a:ext cx="424906" cy="2602786"/>
          </a:xfrm>
          <a:prstGeom prst="rect">
            <a:avLst/>
          </a:prstGeom>
          <a:solidFill>
            <a:srgbClr val="BE9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80" name="矩形 179"/>
          <p:cNvSpPr/>
          <p:nvPr/>
        </p:nvSpPr>
        <p:spPr>
          <a:xfrm>
            <a:off x="3702984" y="2970274"/>
            <a:ext cx="424906" cy="2602786"/>
          </a:xfrm>
          <a:prstGeom prst="rect">
            <a:avLst/>
          </a:prstGeom>
          <a:solidFill>
            <a:srgbClr val="BE9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77" name="矩形 176"/>
          <p:cNvSpPr/>
          <p:nvPr/>
        </p:nvSpPr>
        <p:spPr>
          <a:xfrm>
            <a:off x="5360454" y="2970274"/>
            <a:ext cx="424906" cy="2602786"/>
          </a:xfrm>
          <a:prstGeom prst="rect">
            <a:avLst/>
          </a:prstGeom>
          <a:solidFill>
            <a:srgbClr val="BE9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78" name="矩形 177"/>
          <p:cNvSpPr/>
          <p:nvPr/>
        </p:nvSpPr>
        <p:spPr>
          <a:xfrm>
            <a:off x="4807630" y="2970274"/>
            <a:ext cx="424906" cy="2602786"/>
          </a:xfrm>
          <a:prstGeom prst="rect">
            <a:avLst/>
          </a:prstGeom>
          <a:solidFill>
            <a:srgbClr val="BE9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79" name="矩形 178"/>
          <p:cNvSpPr/>
          <p:nvPr/>
        </p:nvSpPr>
        <p:spPr>
          <a:xfrm>
            <a:off x="4255808" y="2970274"/>
            <a:ext cx="424906" cy="2602786"/>
          </a:xfrm>
          <a:prstGeom prst="rect">
            <a:avLst/>
          </a:prstGeom>
          <a:solidFill>
            <a:srgbClr val="BE9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74" name="矩形 173"/>
          <p:cNvSpPr/>
          <p:nvPr/>
        </p:nvSpPr>
        <p:spPr>
          <a:xfrm>
            <a:off x="7108571" y="2970274"/>
            <a:ext cx="424906" cy="2602786"/>
          </a:xfrm>
          <a:prstGeom prst="rect">
            <a:avLst/>
          </a:prstGeom>
          <a:solidFill>
            <a:srgbClr val="BE9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75" name="矩形 174"/>
          <p:cNvSpPr/>
          <p:nvPr/>
        </p:nvSpPr>
        <p:spPr>
          <a:xfrm>
            <a:off x="6555747" y="2970274"/>
            <a:ext cx="424906" cy="2602786"/>
          </a:xfrm>
          <a:prstGeom prst="rect">
            <a:avLst/>
          </a:prstGeom>
          <a:solidFill>
            <a:srgbClr val="BE9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76" name="矩形 175"/>
          <p:cNvSpPr/>
          <p:nvPr/>
        </p:nvSpPr>
        <p:spPr>
          <a:xfrm>
            <a:off x="6003925" y="2970274"/>
            <a:ext cx="424906" cy="2602786"/>
          </a:xfrm>
          <a:prstGeom prst="rect">
            <a:avLst/>
          </a:prstGeom>
          <a:solidFill>
            <a:srgbClr val="BE9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72" name="矩形 171"/>
          <p:cNvSpPr/>
          <p:nvPr/>
        </p:nvSpPr>
        <p:spPr>
          <a:xfrm>
            <a:off x="8184336" y="2970274"/>
            <a:ext cx="424906" cy="2602786"/>
          </a:xfrm>
          <a:prstGeom prst="rect">
            <a:avLst/>
          </a:prstGeom>
          <a:solidFill>
            <a:srgbClr val="BE9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73" name="矩形 172"/>
          <p:cNvSpPr/>
          <p:nvPr/>
        </p:nvSpPr>
        <p:spPr>
          <a:xfrm>
            <a:off x="7676336" y="2970274"/>
            <a:ext cx="424906" cy="2602786"/>
          </a:xfrm>
          <a:prstGeom prst="rect">
            <a:avLst/>
          </a:prstGeom>
          <a:solidFill>
            <a:srgbClr val="BE9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67" name="矩形 166"/>
          <p:cNvSpPr/>
          <p:nvPr/>
        </p:nvSpPr>
        <p:spPr>
          <a:xfrm>
            <a:off x="9170454" y="2970274"/>
            <a:ext cx="424906" cy="2602786"/>
          </a:xfrm>
          <a:prstGeom prst="rect">
            <a:avLst/>
          </a:prstGeom>
          <a:solidFill>
            <a:srgbClr val="BE9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68" name="矩形 167"/>
          <p:cNvSpPr/>
          <p:nvPr/>
        </p:nvSpPr>
        <p:spPr>
          <a:xfrm>
            <a:off x="9663513" y="2970274"/>
            <a:ext cx="424906" cy="2602786"/>
          </a:xfrm>
          <a:prstGeom prst="rect">
            <a:avLst/>
          </a:prstGeom>
          <a:solidFill>
            <a:srgbClr val="BE9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69" name="矩形 168"/>
          <p:cNvSpPr/>
          <p:nvPr/>
        </p:nvSpPr>
        <p:spPr>
          <a:xfrm>
            <a:off x="10320924" y="2970274"/>
            <a:ext cx="424906" cy="2602786"/>
          </a:xfrm>
          <a:prstGeom prst="rect">
            <a:avLst/>
          </a:prstGeom>
          <a:solidFill>
            <a:srgbClr val="BE9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70" name="矩形 169"/>
          <p:cNvSpPr/>
          <p:nvPr/>
        </p:nvSpPr>
        <p:spPr>
          <a:xfrm>
            <a:off x="10828925" y="2970274"/>
            <a:ext cx="424906" cy="2602786"/>
          </a:xfrm>
          <a:prstGeom prst="rect">
            <a:avLst/>
          </a:prstGeom>
          <a:solidFill>
            <a:srgbClr val="BE9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71" name="矩形 170"/>
          <p:cNvSpPr/>
          <p:nvPr/>
        </p:nvSpPr>
        <p:spPr>
          <a:xfrm>
            <a:off x="11336925" y="2970274"/>
            <a:ext cx="424906" cy="2602786"/>
          </a:xfrm>
          <a:prstGeom prst="rect">
            <a:avLst/>
          </a:prstGeom>
          <a:solidFill>
            <a:srgbClr val="BE9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3" name="流程图: 终止 62">
            <a:extLst>
              <a:ext uri="{FF2B5EF4-FFF2-40B4-BE49-F238E27FC236}">
                <a16:creationId xmlns:a16="http://schemas.microsoft.com/office/drawing/2014/main" id="{7151A243-31E1-4923-8112-7B5412243F7F}"/>
              </a:ext>
            </a:extLst>
          </p:cNvPr>
          <p:cNvSpPr/>
          <p:nvPr/>
        </p:nvSpPr>
        <p:spPr>
          <a:xfrm>
            <a:off x="926858" y="1818151"/>
            <a:ext cx="2227039" cy="399741"/>
          </a:xfrm>
          <a:prstGeom prst="flowChartTermina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技术及生产服务</a:t>
            </a:r>
          </a:p>
        </p:txBody>
      </p:sp>
      <p:cxnSp>
        <p:nvCxnSpPr>
          <p:cNvPr id="81" name="肘形连接符 36">
            <a:extLst>
              <a:ext uri="{FF2B5EF4-FFF2-40B4-BE49-F238E27FC236}">
                <a16:creationId xmlns:a16="http://schemas.microsoft.com/office/drawing/2014/main" id="{893011BE-04E6-4894-A294-8DE4F8E1B707}"/>
              </a:ext>
            </a:extLst>
          </p:cNvPr>
          <p:cNvCxnSpPr>
            <a:stCxn id="63" idx="2"/>
          </p:cNvCxnSpPr>
          <p:nvPr/>
        </p:nvCxnSpPr>
        <p:spPr>
          <a:xfrm rot="5400000">
            <a:off x="975179" y="1905075"/>
            <a:ext cx="752382" cy="1378017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肘形连接符 39">
            <a:extLst>
              <a:ext uri="{FF2B5EF4-FFF2-40B4-BE49-F238E27FC236}">
                <a16:creationId xmlns:a16="http://schemas.microsoft.com/office/drawing/2014/main" id="{7A652833-850B-4814-93E4-93D8C391C86D}"/>
              </a:ext>
            </a:extLst>
          </p:cNvPr>
          <p:cNvCxnSpPr>
            <a:stCxn id="63" idx="2"/>
          </p:cNvCxnSpPr>
          <p:nvPr/>
        </p:nvCxnSpPr>
        <p:spPr>
          <a:xfrm rot="5400000">
            <a:off x="1246757" y="2176657"/>
            <a:ext cx="752387" cy="834856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肘形连接符 42">
            <a:extLst>
              <a:ext uri="{FF2B5EF4-FFF2-40B4-BE49-F238E27FC236}">
                <a16:creationId xmlns:a16="http://schemas.microsoft.com/office/drawing/2014/main" id="{2FE9EA53-DDD9-4A9A-8DFF-C983FAE7C81C}"/>
              </a:ext>
            </a:extLst>
          </p:cNvPr>
          <p:cNvCxnSpPr>
            <a:stCxn id="63" idx="2"/>
          </p:cNvCxnSpPr>
          <p:nvPr/>
        </p:nvCxnSpPr>
        <p:spPr>
          <a:xfrm rot="5400000">
            <a:off x="1518330" y="2448230"/>
            <a:ext cx="752387" cy="291710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肘形连接符 46">
            <a:extLst>
              <a:ext uri="{FF2B5EF4-FFF2-40B4-BE49-F238E27FC236}">
                <a16:creationId xmlns:a16="http://schemas.microsoft.com/office/drawing/2014/main" id="{91E506A8-E0F8-4AA7-978A-D7C635A1BD5E}"/>
              </a:ext>
            </a:extLst>
          </p:cNvPr>
          <p:cNvCxnSpPr>
            <a:stCxn id="63" idx="2"/>
          </p:cNvCxnSpPr>
          <p:nvPr/>
        </p:nvCxnSpPr>
        <p:spPr>
          <a:xfrm rot="16200000" flipH="1">
            <a:off x="1789903" y="2468367"/>
            <a:ext cx="752387" cy="251436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肘形连接符 77">
            <a:extLst>
              <a:ext uri="{FF2B5EF4-FFF2-40B4-BE49-F238E27FC236}">
                <a16:creationId xmlns:a16="http://schemas.microsoft.com/office/drawing/2014/main" id="{12531746-5D8E-42B3-9640-0D77DAE77F76}"/>
              </a:ext>
            </a:extLst>
          </p:cNvPr>
          <p:cNvCxnSpPr>
            <a:stCxn id="63" idx="2"/>
          </p:cNvCxnSpPr>
          <p:nvPr/>
        </p:nvCxnSpPr>
        <p:spPr>
          <a:xfrm rot="16200000" flipH="1">
            <a:off x="2061476" y="2196793"/>
            <a:ext cx="752387" cy="794583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流程图: 终止 92">
            <a:extLst>
              <a:ext uri="{FF2B5EF4-FFF2-40B4-BE49-F238E27FC236}">
                <a16:creationId xmlns:a16="http://schemas.microsoft.com/office/drawing/2014/main" id="{0261E130-1231-464B-87EA-E1D7AF822077}"/>
              </a:ext>
            </a:extLst>
          </p:cNvPr>
          <p:cNvSpPr/>
          <p:nvPr/>
        </p:nvSpPr>
        <p:spPr>
          <a:xfrm>
            <a:off x="3984909" y="1818151"/>
            <a:ext cx="1414203" cy="399741"/>
          </a:xfrm>
          <a:prstGeom prst="flowChartTermina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金融服务</a:t>
            </a:r>
          </a:p>
        </p:txBody>
      </p:sp>
      <p:cxnSp>
        <p:nvCxnSpPr>
          <p:cNvPr id="103" name="肘形连接符 79">
            <a:extLst>
              <a:ext uri="{FF2B5EF4-FFF2-40B4-BE49-F238E27FC236}">
                <a16:creationId xmlns:a16="http://schemas.microsoft.com/office/drawing/2014/main" id="{6435E460-D36D-4252-9360-32A0212E3C26}"/>
              </a:ext>
            </a:extLst>
          </p:cNvPr>
          <p:cNvCxnSpPr>
            <a:stCxn id="93" idx="2"/>
          </p:cNvCxnSpPr>
          <p:nvPr/>
        </p:nvCxnSpPr>
        <p:spPr>
          <a:xfrm rot="5400000">
            <a:off x="3933519" y="2211786"/>
            <a:ext cx="752386" cy="764598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肘形连接符 81">
            <a:extLst>
              <a:ext uri="{FF2B5EF4-FFF2-40B4-BE49-F238E27FC236}">
                <a16:creationId xmlns:a16="http://schemas.microsoft.com/office/drawing/2014/main" id="{987C6878-8F95-4966-9AC5-1A15ADF9BA81}"/>
              </a:ext>
            </a:extLst>
          </p:cNvPr>
          <p:cNvCxnSpPr>
            <a:stCxn id="93" idx="2"/>
          </p:cNvCxnSpPr>
          <p:nvPr/>
        </p:nvCxnSpPr>
        <p:spPr>
          <a:xfrm rot="16200000" flipH="1">
            <a:off x="4761373" y="2148529"/>
            <a:ext cx="752386" cy="891111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83">
            <a:extLst>
              <a:ext uri="{FF2B5EF4-FFF2-40B4-BE49-F238E27FC236}">
                <a16:creationId xmlns:a16="http://schemas.microsoft.com/office/drawing/2014/main" id="{39CE8FB7-A6F0-43CC-B4E0-B7B9A48E956E}"/>
              </a:ext>
            </a:extLst>
          </p:cNvPr>
          <p:cNvCxnSpPr>
            <a:stCxn id="93" idx="2"/>
          </p:cNvCxnSpPr>
          <p:nvPr/>
        </p:nvCxnSpPr>
        <p:spPr>
          <a:xfrm rot="5400000">
            <a:off x="4205092" y="2483359"/>
            <a:ext cx="752386" cy="221453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肘形连接符 85">
            <a:extLst>
              <a:ext uri="{FF2B5EF4-FFF2-40B4-BE49-F238E27FC236}">
                <a16:creationId xmlns:a16="http://schemas.microsoft.com/office/drawing/2014/main" id="{A6D6EBDF-68D5-4862-8A33-2732668D83C2}"/>
              </a:ext>
            </a:extLst>
          </p:cNvPr>
          <p:cNvCxnSpPr>
            <a:stCxn id="93" idx="2"/>
          </p:cNvCxnSpPr>
          <p:nvPr/>
        </p:nvCxnSpPr>
        <p:spPr>
          <a:xfrm rot="16200000" flipH="1">
            <a:off x="4476664" y="2433239"/>
            <a:ext cx="752386" cy="321692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流程图: 终止 121">
            <a:extLst>
              <a:ext uri="{FF2B5EF4-FFF2-40B4-BE49-F238E27FC236}">
                <a16:creationId xmlns:a16="http://schemas.microsoft.com/office/drawing/2014/main" id="{81085828-8D91-49E0-A8C3-536E40C895AC}"/>
              </a:ext>
            </a:extLst>
          </p:cNvPr>
          <p:cNvSpPr/>
          <p:nvPr/>
        </p:nvSpPr>
        <p:spPr>
          <a:xfrm>
            <a:off x="6060288" y="1818147"/>
            <a:ext cx="1414203" cy="399741"/>
          </a:xfrm>
          <a:prstGeom prst="flowChartTermina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人才服务</a:t>
            </a:r>
          </a:p>
        </p:txBody>
      </p:sp>
      <p:cxnSp>
        <p:nvCxnSpPr>
          <p:cNvPr id="126" name="肘形连接符 93">
            <a:extLst>
              <a:ext uri="{FF2B5EF4-FFF2-40B4-BE49-F238E27FC236}">
                <a16:creationId xmlns:a16="http://schemas.microsoft.com/office/drawing/2014/main" id="{23BC7F0B-6911-4BFE-99B1-B02286343B78}"/>
              </a:ext>
            </a:extLst>
          </p:cNvPr>
          <p:cNvCxnSpPr>
            <a:stCxn id="122" idx="2"/>
          </p:cNvCxnSpPr>
          <p:nvPr/>
        </p:nvCxnSpPr>
        <p:spPr>
          <a:xfrm rot="5400000">
            <a:off x="6118125" y="2321007"/>
            <a:ext cx="752385" cy="546147"/>
          </a:xfrm>
          <a:prstGeom prst="bentConnector3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肘形连接符 95">
            <a:extLst>
              <a:ext uri="{FF2B5EF4-FFF2-40B4-BE49-F238E27FC236}">
                <a16:creationId xmlns:a16="http://schemas.microsoft.com/office/drawing/2014/main" id="{8B347249-0187-4C98-A639-480E66850D2F}"/>
              </a:ext>
            </a:extLst>
          </p:cNvPr>
          <p:cNvCxnSpPr>
            <a:stCxn id="122" idx="2"/>
          </p:cNvCxnSpPr>
          <p:nvPr/>
        </p:nvCxnSpPr>
        <p:spPr>
          <a:xfrm rot="16200000" flipH="1">
            <a:off x="6394415" y="2590864"/>
            <a:ext cx="752385" cy="6433"/>
          </a:xfrm>
          <a:prstGeom prst="bentConnector3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肘形连接符 97">
            <a:extLst>
              <a:ext uri="{FF2B5EF4-FFF2-40B4-BE49-F238E27FC236}">
                <a16:creationId xmlns:a16="http://schemas.microsoft.com/office/drawing/2014/main" id="{0BCFB860-CC9F-47E4-8779-BE548C03EA46}"/>
              </a:ext>
            </a:extLst>
          </p:cNvPr>
          <p:cNvCxnSpPr>
            <a:stCxn id="122" idx="2"/>
          </p:cNvCxnSpPr>
          <p:nvPr/>
        </p:nvCxnSpPr>
        <p:spPr>
          <a:xfrm rot="16200000" flipH="1">
            <a:off x="6670703" y="2314575"/>
            <a:ext cx="752386" cy="559012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流程图: 终止 129">
            <a:extLst>
              <a:ext uri="{FF2B5EF4-FFF2-40B4-BE49-F238E27FC236}">
                <a16:creationId xmlns:a16="http://schemas.microsoft.com/office/drawing/2014/main" id="{421FD87D-7FBC-4AB3-9824-B02317466D12}"/>
              </a:ext>
            </a:extLst>
          </p:cNvPr>
          <p:cNvSpPr/>
          <p:nvPr/>
        </p:nvSpPr>
        <p:spPr>
          <a:xfrm>
            <a:off x="8180742" y="1818146"/>
            <a:ext cx="1414203" cy="399741"/>
          </a:xfrm>
          <a:prstGeom prst="flowChartTermina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增值服务</a:t>
            </a:r>
          </a:p>
        </p:txBody>
      </p:sp>
      <p:cxnSp>
        <p:nvCxnSpPr>
          <p:cNvPr id="134" name="肘形连接符 99">
            <a:extLst>
              <a:ext uri="{FF2B5EF4-FFF2-40B4-BE49-F238E27FC236}">
                <a16:creationId xmlns:a16="http://schemas.microsoft.com/office/drawing/2014/main" id="{A5813728-A8F3-4D91-919A-7AD74E1C9128}"/>
              </a:ext>
            </a:extLst>
          </p:cNvPr>
          <p:cNvCxnSpPr>
            <a:stCxn id="130" idx="2"/>
          </p:cNvCxnSpPr>
          <p:nvPr/>
        </p:nvCxnSpPr>
        <p:spPr>
          <a:xfrm rot="5400000">
            <a:off x="8007841" y="2090270"/>
            <a:ext cx="752387" cy="1007620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肘形连接符 101">
            <a:extLst>
              <a:ext uri="{FF2B5EF4-FFF2-40B4-BE49-F238E27FC236}">
                <a16:creationId xmlns:a16="http://schemas.microsoft.com/office/drawing/2014/main" id="{F6082D86-A30A-4381-8EC2-F471DD90170D}"/>
              </a:ext>
            </a:extLst>
          </p:cNvPr>
          <p:cNvCxnSpPr>
            <a:stCxn id="130" idx="2"/>
          </p:cNvCxnSpPr>
          <p:nvPr/>
        </p:nvCxnSpPr>
        <p:spPr>
          <a:xfrm rot="5400000">
            <a:off x="8257955" y="2340384"/>
            <a:ext cx="752386" cy="507393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肘形连接符 103">
            <a:extLst>
              <a:ext uri="{FF2B5EF4-FFF2-40B4-BE49-F238E27FC236}">
                <a16:creationId xmlns:a16="http://schemas.microsoft.com/office/drawing/2014/main" id="{9D2750DD-FFFC-4968-905D-F100B46DC781}"/>
              </a:ext>
            </a:extLst>
          </p:cNvPr>
          <p:cNvCxnSpPr>
            <a:endCxn id="147" idx="0"/>
          </p:cNvCxnSpPr>
          <p:nvPr/>
        </p:nvCxnSpPr>
        <p:spPr>
          <a:xfrm rot="5400000">
            <a:off x="8697199" y="2777473"/>
            <a:ext cx="385450" cy="152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103">
            <a:extLst>
              <a:ext uri="{FF2B5EF4-FFF2-40B4-BE49-F238E27FC236}">
                <a16:creationId xmlns:a16="http://schemas.microsoft.com/office/drawing/2014/main" id="{9D2750DD-FFFC-4968-905D-F100B46DC781}"/>
              </a:ext>
            </a:extLst>
          </p:cNvPr>
          <p:cNvCxnSpPr>
            <a:stCxn id="130" idx="2"/>
          </p:cNvCxnSpPr>
          <p:nvPr/>
        </p:nvCxnSpPr>
        <p:spPr>
          <a:xfrm rot="16200000" flipH="1">
            <a:off x="8759658" y="2346072"/>
            <a:ext cx="767772" cy="511401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肘形连接符 77">
            <a:extLst>
              <a:ext uri="{FF2B5EF4-FFF2-40B4-BE49-F238E27FC236}">
                <a16:creationId xmlns:a16="http://schemas.microsoft.com/office/drawing/2014/main" id="{12531746-5D8E-42B3-9640-0D77DAE77F76}"/>
              </a:ext>
            </a:extLst>
          </p:cNvPr>
          <p:cNvCxnSpPr>
            <a:stCxn id="63" idx="2"/>
          </p:cNvCxnSpPr>
          <p:nvPr/>
        </p:nvCxnSpPr>
        <p:spPr>
          <a:xfrm rot="16200000" flipH="1">
            <a:off x="2327583" y="1930686"/>
            <a:ext cx="763349" cy="1337759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60915" y="3031440"/>
            <a:ext cx="34048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共性技术研发平台</a:t>
            </a:r>
          </a:p>
        </p:txBody>
      </p:sp>
      <p:sp>
        <p:nvSpPr>
          <p:cNvPr id="78" name="矩形 77"/>
          <p:cNvSpPr/>
          <p:nvPr/>
        </p:nvSpPr>
        <p:spPr>
          <a:xfrm>
            <a:off x="1010167" y="3018819"/>
            <a:ext cx="34048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技术咨询服务平台</a:t>
            </a:r>
          </a:p>
        </p:txBody>
      </p:sp>
      <p:sp>
        <p:nvSpPr>
          <p:cNvPr id="84" name="矩形 83"/>
          <p:cNvSpPr/>
          <p:nvPr/>
        </p:nvSpPr>
        <p:spPr>
          <a:xfrm>
            <a:off x="1555095" y="2995566"/>
            <a:ext cx="30701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知识产权交易平台</a:t>
            </a:r>
          </a:p>
        </p:txBody>
      </p:sp>
      <p:sp>
        <p:nvSpPr>
          <p:cNvPr id="90" name="矩形 89"/>
          <p:cNvSpPr/>
          <p:nvPr/>
        </p:nvSpPr>
        <p:spPr>
          <a:xfrm>
            <a:off x="2101977" y="2999228"/>
            <a:ext cx="30701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中试检测认证平台</a:t>
            </a:r>
          </a:p>
        </p:txBody>
      </p:sp>
      <p:sp>
        <p:nvSpPr>
          <p:cNvPr id="94" name="矩形 93"/>
          <p:cNvSpPr/>
          <p:nvPr/>
        </p:nvSpPr>
        <p:spPr>
          <a:xfrm>
            <a:off x="2636888" y="2997068"/>
            <a:ext cx="3070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互联网众包平台</a:t>
            </a:r>
          </a:p>
        </p:txBody>
      </p:sp>
      <p:sp>
        <p:nvSpPr>
          <p:cNvPr id="102" name="矩形 101"/>
          <p:cNvSpPr/>
          <p:nvPr/>
        </p:nvSpPr>
        <p:spPr>
          <a:xfrm>
            <a:off x="3735294" y="3015374"/>
            <a:ext cx="3070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投融资对接平台</a:t>
            </a:r>
          </a:p>
        </p:txBody>
      </p:sp>
      <p:sp>
        <p:nvSpPr>
          <p:cNvPr id="106" name="矩形 105"/>
          <p:cNvSpPr/>
          <p:nvPr/>
        </p:nvSpPr>
        <p:spPr>
          <a:xfrm>
            <a:off x="4285162" y="3012014"/>
            <a:ext cx="3070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融资租赁平台</a:t>
            </a:r>
          </a:p>
        </p:txBody>
      </p:sp>
      <p:sp>
        <p:nvSpPr>
          <p:cNvPr id="109" name="矩形 108"/>
          <p:cNvSpPr/>
          <p:nvPr/>
        </p:nvSpPr>
        <p:spPr>
          <a:xfrm>
            <a:off x="4830325" y="3008855"/>
            <a:ext cx="307015" cy="1838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上市辅导平台</a:t>
            </a:r>
          </a:p>
        </p:txBody>
      </p:sp>
      <p:sp>
        <p:nvSpPr>
          <p:cNvPr id="129" name="矩形 128"/>
          <p:cNvSpPr/>
          <p:nvPr/>
        </p:nvSpPr>
        <p:spPr>
          <a:xfrm>
            <a:off x="5388234" y="3012743"/>
            <a:ext cx="307015" cy="1627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基金投资支持</a:t>
            </a:r>
          </a:p>
        </p:txBody>
      </p:sp>
      <p:sp>
        <p:nvSpPr>
          <p:cNvPr id="139" name="矩形 138"/>
          <p:cNvSpPr/>
          <p:nvPr/>
        </p:nvSpPr>
        <p:spPr>
          <a:xfrm>
            <a:off x="6022914" y="3008956"/>
            <a:ext cx="307015" cy="2393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企业家互动交流平台</a:t>
            </a:r>
          </a:p>
        </p:txBody>
      </p:sp>
      <p:sp>
        <p:nvSpPr>
          <p:cNvPr id="142" name="矩形 141"/>
          <p:cNvSpPr/>
          <p:nvPr/>
        </p:nvSpPr>
        <p:spPr>
          <a:xfrm>
            <a:off x="6601653" y="3005469"/>
            <a:ext cx="3070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订单式人才培养平台</a:t>
            </a:r>
          </a:p>
        </p:txBody>
      </p:sp>
      <p:sp>
        <p:nvSpPr>
          <p:cNvPr id="145" name="矩形 144"/>
          <p:cNvSpPr/>
          <p:nvPr/>
        </p:nvSpPr>
        <p:spPr>
          <a:xfrm>
            <a:off x="8197061" y="2990082"/>
            <a:ext cx="3070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政策咨询及行政审批</a:t>
            </a:r>
          </a:p>
        </p:txBody>
      </p:sp>
      <p:sp>
        <p:nvSpPr>
          <p:cNvPr id="147" name="矩形 146"/>
          <p:cNvSpPr/>
          <p:nvPr/>
        </p:nvSpPr>
        <p:spPr>
          <a:xfrm>
            <a:off x="8677395" y="2970274"/>
            <a:ext cx="424906" cy="2602786"/>
          </a:xfrm>
          <a:prstGeom prst="rect">
            <a:avLst/>
          </a:prstGeom>
          <a:solidFill>
            <a:srgbClr val="BE9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48" name="矩形 147"/>
          <p:cNvSpPr/>
          <p:nvPr/>
        </p:nvSpPr>
        <p:spPr>
          <a:xfrm>
            <a:off x="8706458" y="3005469"/>
            <a:ext cx="30701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工商财税法务综合服务</a:t>
            </a:r>
          </a:p>
        </p:txBody>
      </p:sp>
      <p:sp>
        <p:nvSpPr>
          <p:cNvPr id="151" name="矩形 150"/>
          <p:cNvSpPr/>
          <p:nvPr/>
        </p:nvSpPr>
        <p:spPr>
          <a:xfrm>
            <a:off x="9230796" y="3005469"/>
            <a:ext cx="3070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市场推广与展示体验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0327578" y="1801459"/>
            <a:ext cx="1414203" cy="1168816"/>
            <a:chOff x="5947656" y="1818152"/>
            <a:chExt cx="1414203" cy="1168816"/>
          </a:xfrm>
        </p:grpSpPr>
        <p:sp>
          <p:nvSpPr>
            <p:cNvPr id="114" name="流程图: 终止 113">
              <a:extLst>
                <a:ext uri="{FF2B5EF4-FFF2-40B4-BE49-F238E27FC236}">
                  <a16:creationId xmlns:a16="http://schemas.microsoft.com/office/drawing/2014/main" id="{EBBF3130-7F6D-4057-B793-C6D250862E90}"/>
                </a:ext>
              </a:extLst>
            </p:cNvPr>
            <p:cNvSpPr/>
            <p:nvPr/>
          </p:nvSpPr>
          <p:spPr>
            <a:xfrm>
              <a:off x="5947656" y="1818152"/>
              <a:ext cx="1414203" cy="399741"/>
            </a:xfrm>
            <a:prstGeom prst="flowChartTerminator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8" name="肘形连接符 87">
              <a:extLst>
                <a:ext uri="{FF2B5EF4-FFF2-40B4-BE49-F238E27FC236}">
                  <a16:creationId xmlns:a16="http://schemas.microsoft.com/office/drawing/2014/main" id="{82BA813F-9181-4F0C-90A3-0CAACF1724B6}"/>
                </a:ext>
              </a:extLst>
            </p:cNvPr>
            <p:cNvCxnSpPr>
              <a:stCxn id="114" idx="2"/>
              <a:endCxn id="169" idx="0"/>
            </p:cNvCxnSpPr>
            <p:nvPr/>
          </p:nvCxnSpPr>
          <p:spPr>
            <a:xfrm rot="5400000">
              <a:off x="6019570" y="2351779"/>
              <a:ext cx="769074" cy="50130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肘形连接符 89">
              <a:extLst>
                <a:ext uri="{FF2B5EF4-FFF2-40B4-BE49-F238E27FC236}">
                  <a16:creationId xmlns:a16="http://schemas.microsoft.com/office/drawing/2014/main" id="{B6EDBEBA-1945-4008-922D-4964E9C4F1C5}"/>
                </a:ext>
              </a:extLst>
            </p:cNvPr>
            <p:cNvCxnSpPr>
              <a:stCxn id="114" idx="2"/>
            </p:cNvCxnSpPr>
            <p:nvPr/>
          </p:nvCxnSpPr>
          <p:spPr>
            <a:xfrm rot="5400000">
              <a:off x="6272636" y="2588157"/>
              <a:ext cx="752386" cy="118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肘形连接符 91">
              <a:extLst>
                <a:ext uri="{FF2B5EF4-FFF2-40B4-BE49-F238E27FC236}">
                  <a16:creationId xmlns:a16="http://schemas.microsoft.com/office/drawing/2014/main" id="{6D59D4EA-60F6-4C85-940E-D5B3C0C21D4E}"/>
                </a:ext>
              </a:extLst>
            </p:cNvPr>
            <p:cNvCxnSpPr/>
            <p:nvPr/>
          </p:nvCxnSpPr>
          <p:spPr>
            <a:xfrm rot="16200000" flipH="1">
              <a:off x="6529694" y="2328442"/>
              <a:ext cx="752386" cy="53128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0517044" y="180145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配套服务</a:t>
            </a:r>
          </a:p>
        </p:txBody>
      </p:sp>
      <p:sp>
        <p:nvSpPr>
          <p:cNvPr id="154" name="矩形 153"/>
          <p:cNvSpPr/>
          <p:nvPr/>
        </p:nvSpPr>
        <p:spPr>
          <a:xfrm>
            <a:off x="10301556" y="2988780"/>
            <a:ext cx="3070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居住与商业</a:t>
            </a:r>
          </a:p>
        </p:txBody>
      </p:sp>
      <p:sp>
        <p:nvSpPr>
          <p:cNvPr id="161" name="矩形 160"/>
          <p:cNvSpPr/>
          <p:nvPr/>
        </p:nvSpPr>
        <p:spPr>
          <a:xfrm>
            <a:off x="10843572" y="2970274"/>
            <a:ext cx="3070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教育与医疗</a:t>
            </a:r>
          </a:p>
        </p:txBody>
      </p:sp>
      <p:sp>
        <p:nvSpPr>
          <p:cNvPr id="163" name="矩形 162"/>
          <p:cNvSpPr/>
          <p:nvPr/>
        </p:nvSpPr>
        <p:spPr>
          <a:xfrm>
            <a:off x="11371495" y="2960893"/>
            <a:ext cx="3070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休闲与娱乐</a:t>
            </a:r>
          </a:p>
        </p:txBody>
      </p:sp>
      <p:sp>
        <p:nvSpPr>
          <p:cNvPr id="157" name="矩形 156"/>
          <p:cNvSpPr/>
          <p:nvPr/>
        </p:nvSpPr>
        <p:spPr>
          <a:xfrm>
            <a:off x="9699706" y="3002240"/>
            <a:ext cx="307015" cy="2600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国际交流合作平台</a:t>
            </a:r>
          </a:p>
        </p:txBody>
      </p:sp>
      <p:cxnSp>
        <p:nvCxnSpPr>
          <p:cNvPr id="158" name="肘形连接符 103">
            <a:extLst>
              <a:ext uri="{FF2B5EF4-FFF2-40B4-BE49-F238E27FC236}">
                <a16:creationId xmlns:a16="http://schemas.microsoft.com/office/drawing/2014/main" id="{9D2750DD-FFFC-4968-905D-F100B46DC781}"/>
              </a:ext>
            </a:extLst>
          </p:cNvPr>
          <p:cNvCxnSpPr>
            <a:stCxn id="130" idx="2"/>
          </p:cNvCxnSpPr>
          <p:nvPr/>
        </p:nvCxnSpPr>
        <p:spPr>
          <a:xfrm rot="16200000" flipH="1">
            <a:off x="9005785" y="2099946"/>
            <a:ext cx="759370" cy="995252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图片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0" y="285731"/>
            <a:ext cx="3720353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7" name="文本框 96"/>
          <p:cNvSpPr txBox="1"/>
          <p:nvPr/>
        </p:nvSpPr>
        <p:spPr>
          <a:xfrm>
            <a:off x="423331" y="248804"/>
            <a:ext cx="3282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智造社区产业服务平台</a:t>
            </a:r>
          </a:p>
        </p:txBody>
      </p:sp>
      <p:sp>
        <p:nvSpPr>
          <p:cNvPr id="123" name="矩形 122"/>
          <p:cNvSpPr/>
          <p:nvPr/>
        </p:nvSpPr>
        <p:spPr>
          <a:xfrm>
            <a:off x="3189712" y="2997068"/>
            <a:ext cx="30701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敏捷制造生产平台</a:t>
            </a:r>
          </a:p>
        </p:txBody>
      </p:sp>
      <p:sp>
        <p:nvSpPr>
          <p:cNvPr id="133" name="矩形 132"/>
          <p:cNvSpPr/>
          <p:nvPr/>
        </p:nvSpPr>
        <p:spPr>
          <a:xfrm>
            <a:off x="7139535" y="3005469"/>
            <a:ext cx="30701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招聘定制服务平台</a:t>
            </a:r>
          </a:p>
        </p:txBody>
      </p:sp>
      <p:sp>
        <p:nvSpPr>
          <p:cNvPr id="166" name="矩形 165"/>
          <p:cNvSpPr/>
          <p:nvPr/>
        </p:nvSpPr>
        <p:spPr>
          <a:xfrm>
            <a:off x="7692362" y="2990528"/>
            <a:ext cx="30701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经营辅导服务平台</a:t>
            </a:r>
          </a:p>
        </p:txBody>
      </p:sp>
    </p:spTree>
    <p:extLst>
      <p:ext uri="{BB962C8B-B14F-4D97-AF65-F5344CB8AC3E}">
        <p14:creationId xmlns:p14="http://schemas.microsoft.com/office/powerpoint/2010/main" val="2280956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4">
            <a:extLst>
              <a:ext uri="{FF2B5EF4-FFF2-40B4-BE49-F238E27FC236}">
                <a16:creationId xmlns:a16="http://schemas.microsoft.com/office/drawing/2014/main" id="{8F9714DF-07A8-4409-9C2C-F2840BB1CADC}"/>
              </a:ext>
            </a:extLst>
          </p:cNvPr>
          <p:cNvGrpSpPr/>
          <p:nvPr/>
        </p:nvGrpSpPr>
        <p:grpSpPr>
          <a:xfrm>
            <a:off x="373932" y="2963807"/>
            <a:ext cx="1915643" cy="1968752"/>
            <a:chOff x="2378" y="6403"/>
            <a:chExt cx="2929" cy="2929"/>
          </a:xfrm>
          <a:solidFill>
            <a:srgbClr val="1C8885"/>
          </a:solidFill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89C02532-B2EF-4357-9B6B-B93A5018A093}"/>
                </a:ext>
              </a:extLst>
            </p:cNvPr>
            <p:cNvSpPr/>
            <p:nvPr/>
          </p:nvSpPr>
          <p:spPr>
            <a:xfrm>
              <a:off x="2378" y="6403"/>
              <a:ext cx="2929" cy="2929"/>
            </a:xfrm>
            <a:prstGeom prst="ellipse">
              <a:avLst/>
            </a:prstGeom>
            <a:solidFill>
              <a:srgbClr val="CEB18E"/>
            </a:solidFill>
            <a:ln w="15875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76E78E4B-ADFA-4FB6-90C1-944756CB440C}"/>
                </a:ext>
              </a:extLst>
            </p:cNvPr>
            <p:cNvSpPr/>
            <p:nvPr/>
          </p:nvSpPr>
          <p:spPr>
            <a:xfrm>
              <a:off x="2594" y="6617"/>
              <a:ext cx="2510" cy="2510"/>
            </a:xfrm>
            <a:prstGeom prst="ellipse">
              <a:avLst/>
            </a:prstGeom>
            <a:solidFill>
              <a:srgbClr val="BE9667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2" name="TextBox 6">
            <a:extLst>
              <a:ext uri="{FF2B5EF4-FFF2-40B4-BE49-F238E27FC236}">
                <a16:creationId xmlns:a16="http://schemas.microsoft.com/office/drawing/2014/main" id="{A70BCA60-79B3-46CC-9350-C77A9DF4B2A7}"/>
              </a:ext>
            </a:extLst>
          </p:cNvPr>
          <p:cNvSpPr txBox="1"/>
          <p:nvPr/>
        </p:nvSpPr>
        <p:spPr>
          <a:xfrm>
            <a:off x="702140" y="3825242"/>
            <a:ext cx="1542777" cy="42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智慧社区</a:t>
            </a: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81AFEDEF-CE85-4FB0-8D78-C72792FF0629}"/>
              </a:ext>
            </a:extLst>
          </p:cNvPr>
          <p:cNvSpPr txBox="1"/>
          <p:nvPr/>
        </p:nvSpPr>
        <p:spPr>
          <a:xfrm>
            <a:off x="781953" y="3514878"/>
            <a:ext cx="1342717" cy="34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SMART 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3D55DEE-8020-4B50-BD32-F9B958E4E4AD}"/>
              </a:ext>
            </a:extLst>
          </p:cNvPr>
          <p:cNvCxnSpPr/>
          <p:nvPr/>
        </p:nvCxnSpPr>
        <p:spPr>
          <a:xfrm>
            <a:off x="2898587" y="1792941"/>
            <a:ext cx="29882" cy="3989294"/>
          </a:xfrm>
          <a:prstGeom prst="line">
            <a:avLst/>
          </a:prstGeom>
          <a:ln w="15875">
            <a:solidFill>
              <a:srgbClr val="BE9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B6E678E-499C-48FE-942A-D7A3BA4D37AC}"/>
              </a:ext>
            </a:extLst>
          </p:cNvPr>
          <p:cNvCxnSpPr/>
          <p:nvPr/>
        </p:nvCxnSpPr>
        <p:spPr>
          <a:xfrm>
            <a:off x="10697885" y="1792941"/>
            <a:ext cx="0" cy="3989294"/>
          </a:xfrm>
          <a:prstGeom prst="line">
            <a:avLst/>
          </a:prstGeom>
          <a:ln w="15875">
            <a:solidFill>
              <a:srgbClr val="BE9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右箭头 75">
            <a:extLst>
              <a:ext uri="{FF2B5EF4-FFF2-40B4-BE49-F238E27FC236}">
                <a16:creationId xmlns:a16="http://schemas.microsoft.com/office/drawing/2014/main" id="{D680ECDA-F165-4F53-ADF0-8450C4B01659}"/>
              </a:ext>
            </a:extLst>
          </p:cNvPr>
          <p:cNvSpPr/>
          <p:nvPr/>
        </p:nvSpPr>
        <p:spPr>
          <a:xfrm>
            <a:off x="2388332" y="3418447"/>
            <a:ext cx="435899" cy="931611"/>
          </a:xfrm>
          <a:prstGeom prst="rightArrow">
            <a:avLst/>
          </a:prstGeom>
          <a:solidFill>
            <a:srgbClr val="BE9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3461300-6A0F-4183-86E1-EE2E5C875F6F}"/>
              </a:ext>
            </a:extLst>
          </p:cNvPr>
          <p:cNvSpPr txBox="1"/>
          <p:nvPr/>
        </p:nvSpPr>
        <p:spPr>
          <a:xfrm>
            <a:off x="2897638" y="1690885"/>
            <a:ext cx="353466" cy="416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19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前沿技术集中应用示范载体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3356958" y="1807882"/>
            <a:ext cx="1013620" cy="3997393"/>
            <a:chOff x="3566132" y="1807882"/>
            <a:chExt cx="1013620" cy="3997393"/>
          </a:xfrm>
        </p:grpSpPr>
        <p:grpSp>
          <p:nvGrpSpPr>
            <p:cNvPr id="36" name="组合 11">
              <a:extLst>
                <a:ext uri="{FF2B5EF4-FFF2-40B4-BE49-F238E27FC236}">
                  <a16:creationId xmlns:a16="http://schemas.microsoft.com/office/drawing/2014/main" id="{78E73C85-F183-4E6B-843A-1D8D3EE34A53}"/>
                </a:ext>
              </a:extLst>
            </p:cNvPr>
            <p:cNvGrpSpPr/>
            <p:nvPr/>
          </p:nvGrpSpPr>
          <p:grpSpPr>
            <a:xfrm>
              <a:off x="3580962" y="1807882"/>
              <a:ext cx="998790" cy="910029"/>
              <a:chOff x="4509700" y="2159231"/>
              <a:chExt cx="937260" cy="968362"/>
            </a:xfrm>
          </p:grpSpPr>
          <p:sp>
            <p:nvSpPr>
              <p:cNvPr id="63" name="文本框 34">
                <a:extLst>
                  <a:ext uri="{FF2B5EF4-FFF2-40B4-BE49-F238E27FC236}">
                    <a16:creationId xmlns:a16="http://schemas.microsoft.com/office/drawing/2014/main" id="{7FF5D987-DC0D-4B04-AC47-99EA52310231}"/>
                  </a:ext>
                </a:extLst>
              </p:cNvPr>
              <p:cNvSpPr txBox="1"/>
              <p:nvPr/>
            </p:nvSpPr>
            <p:spPr>
              <a:xfrm>
                <a:off x="4509700" y="2496035"/>
                <a:ext cx="937260" cy="2947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人工智能</a:t>
                </a: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747AC73F-AF37-4A89-8D41-00C505CFA6B5}"/>
                  </a:ext>
                </a:extLst>
              </p:cNvPr>
              <p:cNvSpPr/>
              <p:nvPr/>
            </p:nvSpPr>
            <p:spPr>
              <a:xfrm>
                <a:off x="4552563" y="2159231"/>
                <a:ext cx="851535" cy="968362"/>
              </a:xfrm>
              <a:prstGeom prst="ellipse">
                <a:avLst/>
              </a:prstGeom>
              <a:noFill/>
              <a:ln w="15875">
                <a:solidFill>
                  <a:srgbClr val="BE96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0" name="组合 48">
              <a:extLst>
                <a:ext uri="{FF2B5EF4-FFF2-40B4-BE49-F238E27FC236}">
                  <a16:creationId xmlns:a16="http://schemas.microsoft.com/office/drawing/2014/main" id="{0303ACBC-84DE-4CAE-938A-E32B6441253B}"/>
                </a:ext>
              </a:extLst>
            </p:cNvPr>
            <p:cNvGrpSpPr/>
            <p:nvPr/>
          </p:nvGrpSpPr>
          <p:grpSpPr>
            <a:xfrm>
              <a:off x="3566132" y="2828039"/>
              <a:ext cx="998790" cy="923461"/>
              <a:chOff x="4251125" y="3627374"/>
              <a:chExt cx="969734" cy="872409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ECCE443E-5D0F-499F-AD49-85B988DCD7E8}"/>
                  </a:ext>
                </a:extLst>
              </p:cNvPr>
              <p:cNvSpPr/>
              <p:nvPr/>
            </p:nvSpPr>
            <p:spPr>
              <a:xfrm>
                <a:off x="4295473" y="3627374"/>
                <a:ext cx="881039" cy="872409"/>
              </a:xfrm>
              <a:prstGeom prst="ellipse">
                <a:avLst/>
              </a:prstGeom>
              <a:noFill/>
              <a:ln w="15875">
                <a:solidFill>
                  <a:srgbClr val="BE96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8" name="文本框 34">
                <a:extLst>
                  <a:ext uri="{FF2B5EF4-FFF2-40B4-BE49-F238E27FC236}">
                    <a16:creationId xmlns:a16="http://schemas.microsoft.com/office/drawing/2014/main" id="{FF5B352C-63FE-46A1-8B71-61DDE490D91C}"/>
                  </a:ext>
                </a:extLst>
              </p:cNvPr>
              <p:cNvSpPr txBox="1"/>
              <p:nvPr/>
            </p:nvSpPr>
            <p:spPr>
              <a:xfrm>
                <a:off x="4251125" y="3932736"/>
                <a:ext cx="969734" cy="2616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物联网</a:t>
                </a:r>
              </a:p>
            </p:txBody>
          </p:sp>
        </p:grpSp>
        <p:grpSp>
          <p:nvGrpSpPr>
            <p:cNvPr id="51" name="组合 51">
              <a:extLst>
                <a:ext uri="{FF2B5EF4-FFF2-40B4-BE49-F238E27FC236}">
                  <a16:creationId xmlns:a16="http://schemas.microsoft.com/office/drawing/2014/main" id="{7CFA39D4-6FCC-47B5-A369-81EF3013026B}"/>
                </a:ext>
              </a:extLst>
            </p:cNvPr>
            <p:cNvGrpSpPr/>
            <p:nvPr/>
          </p:nvGrpSpPr>
          <p:grpSpPr>
            <a:xfrm>
              <a:off x="3580962" y="3861628"/>
              <a:ext cx="998790" cy="928953"/>
              <a:chOff x="4258034" y="4253317"/>
              <a:chExt cx="969734" cy="877598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5DA9F592-42D9-4C95-9E32-4CC8F194F748}"/>
                  </a:ext>
                </a:extLst>
              </p:cNvPr>
              <p:cNvSpPr/>
              <p:nvPr/>
            </p:nvSpPr>
            <p:spPr>
              <a:xfrm>
                <a:off x="4302382" y="4253317"/>
                <a:ext cx="881039" cy="877598"/>
              </a:xfrm>
              <a:prstGeom prst="ellipse">
                <a:avLst/>
              </a:prstGeom>
              <a:noFill/>
              <a:ln w="15875">
                <a:solidFill>
                  <a:srgbClr val="BE96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" name="文本框 34">
                <a:extLst>
                  <a:ext uri="{FF2B5EF4-FFF2-40B4-BE49-F238E27FC236}">
                    <a16:creationId xmlns:a16="http://schemas.microsoft.com/office/drawing/2014/main" id="{86885D77-E23D-402A-BC76-8DB95B268415}"/>
                  </a:ext>
                </a:extLst>
              </p:cNvPr>
              <p:cNvSpPr txBox="1"/>
              <p:nvPr/>
            </p:nvSpPr>
            <p:spPr>
              <a:xfrm>
                <a:off x="4258034" y="4561273"/>
                <a:ext cx="969734" cy="2616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机器人</a:t>
                </a:r>
              </a:p>
            </p:txBody>
          </p:sp>
        </p:grpSp>
        <p:grpSp>
          <p:nvGrpSpPr>
            <p:cNvPr id="52" name="组合 54">
              <a:extLst>
                <a:ext uri="{FF2B5EF4-FFF2-40B4-BE49-F238E27FC236}">
                  <a16:creationId xmlns:a16="http://schemas.microsoft.com/office/drawing/2014/main" id="{AA548424-DD24-483C-82BD-968B7AFEA7EB}"/>
                </a:ext>
              </a:extLst>
            </p:cNvPr>
            <p:cNvGrpSpPr/>
            <p:nvPr/>
          </p:nvGrpSpPr>
          <p:grpSpPr>
            <a:xfrm>
              <a:off x="3580962" y="4900708"/>
              <a:ext cx="998790" cy="904567"/>
              <a:chOff x="4247647" y="4928751"/>
              <a:chExt cx="969734" cy="854559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F7473766-353B-4DA0-9433-FA6D04395C33}"/>
                  </a:ext>
                </a:extLst>
              </p:cNvPr>
              <p:cNvSpPr/>
              <p:nvPr/>
            </p:nvSpPr>
            <p:spPr>
              <a:xfrm>
                <a:off x="4291995" y="4928751"/>
                <a:ext cx="881039" cy="854559"/>
              </a:xfrm>
              <a:prstGeom prst="ellipse">
                <a:avLst/>
              </a:prstGeom>
              <a:noFill/>
              <a:ln w="15875">
                <a:solidFill>
                  <a:srgbClr val="BE96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4" name="文本框 34">
                <a:extLst>
                  <a:ext uri="{FF2B5EF4-FFF2-40B4-BE49-F238E27FC236}">
                    <a16:creationId xmlns:a16="http://schemas.microsoft.com/office/drawing/2014/main" id="{078941D6-D195-49B9-AD39-D000CB1DCEDB}"/>
                  </a:ext>
                </a:extLst>
              </p:cNvPr>
              <p:cNvSpPr txBox="1"/>
              <p:nvPr/>
            </p:nvSpPr>
            <p:spPr>
              <a:xfrm>
                <a:off x="4247647" y="5225187"/>
                <a:ext cx="969734" cy="2616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智能终端</a:t>
                </a:r>
              </a:p>
            </p:txBody>
          </p:sp>
        </p:grpSp>
      </p:grpSp>
      <p:sp>
        <p:nvSpPr>
          <p:cNvPr id="75" name="文本框 8">
            <a:extLst>
              <a:ext uri="{FF2B5EF4-FFF2-40B4-BE49-F238E27FC236}">
                <a16:creationId xmlns:a16="http://schemas.microsoft.com/office/drawing/2014/main" id="{5D03C44B-C303-4A3F-95D6-32EC633C627A}"/>
              </a:ext>
            </a:extLst>
          </p:cNvPr>
          <p:cNvSpPr txBox="1"/>
          <p:nvPr/>
        </p:nvSpPr>
        <p:spPr>
          <a:xfrm>
            <a:off x="4721136" y="3408539"/>
            <a:ext cx="949814" cy="3508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光伏发电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76" name="文本框 8">
            <a:extLst>
              <a:ext uri="{FF2B5EF4-FFF2-40B4-BE49-F238E27FC236}">
                <a16:creationId xmlns:a16="http://schemas.microsoft.com/office/drawing/2014/main" id="{11A4EC44-78E8-45FA-91E1-7A45FCA123AB}"/>
              </a:ext>
            </a:extLst>
          </p:cNvPr>
          <p:cNvSpPr txBox="1"/>
          <p:nvPr/>
        </p:nvSpPr>
        <p:spPr>
          <a:xfrm>
            <a:off x="9081259" y="3397569"/>
            <a:ext cx="1590585" cy="3508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ct val="140000"/>
              </a:lnSpc>
              <a:buFont typeface="Wingdings" panose="05000000000000000000" pitchFamily="2" charset="2"/>
              <a:buChar char="p"/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1200" dirty="0"/>
              <a:t>花园式公共空间</a:t>
            </a:r>
            <a:endParaRPr lang="en-US" altLang="zh-CN" sz="12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97F16131-2215-4DC4-806B-B78878589D6A}"/>
              </a:ext>
            </a:extLst>
          </p:cNvPr>
          <p:cNvSpPr/>
          <p:nvPr/>
        </p:nvSpPr>
        <p:spPr>
          <a:xfrm>
            <a:off x="7667541" y="3408539"/>
            <a:ext cx="1303129" cy="3508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垂直绿化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8ADD96C9-B341-466A-B6EB-7B47237F0CC5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57721" y="1912471"/>
            <a:ext cx="1322768" cy="1538940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A15B00AC-BF0D-4CE8-844E-B46D450C3D0A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15167" y="1912472"/>
            <a:ext cx="1322768" cy="1538940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20F1A9C0-5E34-4060-B7CD-D1691927D6DE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4659" y="3944471"/>
            <a:ext cx="1322769" cy="1522866"/>
          </a:xfrm>
          <a:prstGeom prst="rect">
            <a:avLst/>
          </a:prstGeom>
        </p:spPr>
      </p:pic>
      <p:sp>
        <p:nvSpPr>
          <p:cNvPr id="81" name="矩形 80">
            <a:extLst>
              <a:ext uri="{FF2B5EF4-FFF2-40B4-BE49-F238E27FC236}">
                <a16:creationId xmlns:a16="http://schemas.microsoft.com/office/drawing/2014/main" id="{634C2596-0FC9-4F3B-ADBD-4717FDADEC68}"/>
              </a:ext>
            </a:extLst>
          </p:cNvPr>
          <p:cNvSpPr/>
          <p:nvPr/>
        </p:nvSpPr>
        <p:spPr>
          <a:xfrm>
            <a:off x="4674730" y="5426702"/>
            <a:ext cx="1042627" cy="3508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Low-e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玻璃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7503643-9DDB-43CD-9D4B-D1EF5905CED5}"/>
              </a:ext>
            </a:extLst>
          </p:cNvPr>
          <p:cNvSpPr/>
          <p:nvPr/>
        </p:nvSpPr>
        <p:spPr>
          <a:xfrm>
            <a:off x="6134437" y="3408539"/>
            <a:ext cx="1246899" cy="3508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雨水回收利用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24DEBFCD-2A16-428D-A1E0-40E7A0707007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34659" y="1912471"/>
            <a:ext cx="1322768" cy="1561620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47EBEFCF-C8A2-42A9-98FD-32BF36D9ECCB}"/>
              </a:ext>
            </a:extLst>
          </p:cNvPr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502" y="1912471"/>
            <a:ext cx="1322768" cy="1538940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4D403547-E5EE-4F8F-9804-19D1D6CE81BB}"/>
              </a:ext>
            </a:extLst>
          </p:cNvPr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96502" y="3944471"/>
            <a:ext cx="1322769" cy="1522866"/>
          </a:xfrm>
          <a:prstGeom prst="rect">
            <a:avLst/>
          </a:prstGeom>
        </p:spPr>
      </p:pic>
      <p:sp>
        <p:nvSpPr>
          <p:cNvPr id="86" name="矩形 85">
            <a:extLst>
              <a:ext uri="{FF2B5EF4-FFF2-40B4-BE49-F238E27FC236}">
                <a16:creationId xmlns:a16="http://schemas.microsoft.com/office/drawing/2014/main" id="{4D7275C1-D04A-4619-B6D2-E5F8C487273B}"/>
              </a:ext>
            </a:extLst>
          </p:cNvPr>
          <p:cNvSpPr/>
          <p:nvPr/>
        </p:nvSpPr>
        <p:spPr>
          <a:xfrm>
            <a:off x="6179967" y="5426702"/>
            <a:ext cx="1155838" cy="3508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垃圾回收利用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9205487" y="5426702"/>
            <a:ext cx="1311609" cy="3508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智能家居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685456" y="5426702"/>
            <a:ext cx="1295880" cy="3508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屋顶绿化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90" name="图片 89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70738" y="3944470"/>
            <a:ext cx="1325317" cy="1523999"/>
          </a:xfrm>
          <a:prstGeom prst="rect">
            <a:avLst/>
          </a:prstGeom>
        </p:spPr>
      </p:pic>
      <p:pic>
        <p:nvPicPr>
          <p:cNvPr id="44" name="Picture 2" descr="https://timgsa.baidu.com/timg?image&amp;quality=80&amp;size=b9999_10000&amp;sec=1528374992194&amp;di=881f9c2074c3d9d7dd898453dd8bc491&amp;imgtype=0&amp;src=http%3A%2F%2Fimg02.hc360.com%2Fsecurity%2F201506%2F201506101024328014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" t="1096" r="18371"/>
          <a:stretch/>
        </p:blipFill>
        <p:spPr bwMode="auto">
          <a:xfrm>
            <a:off x="9205487" y="3944471"/>
            <a:ext cx="1311609" cy="15239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02376" y="251865"/>
            <a:ext cx="1489056" cy="45933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0" y="285731"/>
            <a:ext cx="4392706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0" name="文本框 59"/>
          <p:cNvSpPr txBox="1"/>
          <p:nvPr/>
        </p:nvSpPr>
        <p:spPr>
          <a:xfrm>
            <a:off x="423331" y="248804"/>
            <a:ext cx="401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应用示范载体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智慧社区</a:t>
            </a:r>
          </a:p>
        </p:txBody>
      </p:sp>
      <p:grpSp>
        <p:nvGrpSpPr>
          <p:cNvPr id="10" name="组 9"/>
          <p:cNvGrpSpPr/>
          <p:nvPr/>
        </p:nvGrpSpPr>
        <p:grpSpPr>
          <a:xfrm>
            <a:off x="10785854" y="1585950"/>
            <a:ext cx="1017678" cy="4148196"/>
            <a:chOff x="10696208" y="1585950"/>
            <a:chExt cx="1017678" cy="4148196"/>
          </a:xfrm>
        </p:grpSpPr>
        <p:sp>
          <p:nvSpPr>
            <p:cNvPr id="29" name="文本框 69">
              <a:extLst>
                <a:ext uri="{FF2B5EF4-FFF2-40B4-BE49-F238E27FC236}">
                  <a16:creationId xmlns:a16="http://schemas.microsoft.com/office/drawing/2014/main" id="{79118651-6C86-4D9B-8349-F466492A12C2}"/>
                </a:ext>
              </a:extLst>
            </p:cNvPr>
            <p:cNvSpPr txBox="1"/>
            <p:nvPr/>
          </p:nvSpPr>
          <p:spPr>
            <a:xfrm>
              <a:off x="10696208" y="3304183"/>
              <a:ext cx="1003487" cy="71172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121917" tIns="60958" rIns="121917" bIns="6095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anose="02010600030101010101" pitchFamily="2" charset="-122"/>
                </a:rPr>
                <a:t>生态</a:t>
              </a:r>
            </a:p>
          </p:txBody>
        </p:sp>
        <p:sp>
          <p:nvSpPr>
            <p:cNvPr id="61" name="文本框 69">
              <a:extLst>
                <a:ext uri="{FF2B5EF4-FFF2-40B4-BE49-F238E27FC236}">
                  <a16:creationId xmlns:a16="http://schemas.microsoft.com/office/drawing/2014/main" id="{79118651-6C86-4D9B-8349-F466492A12C2}"/>
                </a:ext>
              </a:extLst>
            </p:cNvPr>
            <p:cNvSpPr txBox="1"/>
            <p:nvPr/>
          </p:nvSpPr>
          <p:spPr>
            <a:xfrm>
              <a:off x="10696208" y="1585950"/>
              <a:ext cx="942973" cy="71172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121917" tIns="60958" rIns="121917" bIns="6095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anose="02010600030101010101" pitchFamily="2" charset="-122"/>
                </a:rPr>
                <a:t>科技</a:t>
              </a:r>
            </a:p>
          </p:txBody>
        </p:sp>
        <p:sp>
          <p:nvSpPr>
            <p:cNvPr id="62" name="文本框 69">
              <a:extLst>
                <a:ext uri="{FF2B5EF4-FFF2-40B4-BE49-F238E27FC236}">
                  <a16:creationId xmlns:a16="http://schemas.microsoft.com/office/drawing/2014/main" id="{79118651-6C86-4D9B-8349-F466492A12C2}"/>
                </a:ext>
              </a:extLst>
            </p:cNvPr>
            <p:cNvSpPr txBox="1"/>
            <p:nvPr/>
          </p:nvSpPr>
          <p:spPr>
            <a:xfrm>
              <a:off x="10696208" y="5022417"/>
              <a:ext cx="1017678" cy="71172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121917" tIns="60958" rIns="121917" bIns="6095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anose="02010600030101010101" pitchFamily="2" charset="-122"/>
                </a:rPr>
                <a:t>人本</a:t>
              </a:r>
            </a:p>
          </p:txBody>
        </p:sp>
        <p:grpSp>
          <p:nvGrpSpPr>
            <p:cNvPr id="9" name="组 8"/>
            <p:cNvGrpSpPr/>
            <p:nvPr/>
          </p:nvGrpSpPr>
          <p:grpSpPr>
            <a:xfrm>
              <a:off x="11011647" y="2360706"/>
              <a:ext cx="283882" cy="1090706"/>
              <a:chOff x="11011647" y="2360706"/>
              <a:chExt cx="283882" cy="109070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1011647" y="2360706"/>
                <a:ext cx="283882" cy="74706"/>
              </a:xfrm>
              <a:prstGeom prst="rect">
                <a:avLst/>
              </a:prstGeom>
              <a:solidFill>
                <a:srgbClr val="BE9667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11011647" y="2530039"/>
                <a:ext cx="283882" cy="74706"/>
              </a:xfrm>
              <a:prstGeom prst="rect">
                <a:avLst/>
              </a:prstGeom>
              <a:solidFill>
                <a:srgbClr val="BE9667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11011647" y="2699372"/>
                <a:ext cx="283882" cy="74706"/>
              </a:xfrm>
              <a:prstGeom prst="rect">
                <a:avLst/>
              </a:prstGeom>
              <a:solidFill>
                <a:srgbClr val="BE9667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11011647" y="2868705"/>
                <a:ext cx="283882" cy="74706"/>
              </a:xfrm>
              <a:prstGeom prst="rect">
                <a:avLst/>
              </a:prstGeom>
              <a:solidFill>
                <a:srgbClr val="BE9667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11011647" y="3038038"/>
                <a:ext cx="283882" cy="74706"/>
              </a:xfrm>
              <a:prstGeom prst="rect">
                <a:avLst/>
              </a:prstGeom>
              <a:solidFill>
                <a:srgbClr val="BE9667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11011647" y="3207371"/>
                <a:ext cx="283882" cy="74706"/>
              </a:xfrm>
              <a:prstGeom prst="rect">
                <a:avLst/>
              </a:prstGeom>
              <a:solidFill>
                <a:srgbClr val="BE9667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11011647" y="3376706"/>
                <a:ext cx="283882" cy="74706"/>
              </a:xfrm>
              <a:prstGeom prst="rect">
                <a:avLst/>
              </a:prstGeom>
              <a:solidFill>
                <a:srgbClr val="BE9667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grpSp>
          <p:nvGrpSpPr>
            <p:cNvPr id="71" name="组 70"/>
            <p:cNvGrpSpPr/>
            <p:nvPr/>
          </p:nvGrpSpPr>
          <p:grpSpPr>
            <a:xfrm>
              <a:off x="11011647" y="4064000"/>
              <a:ext cx="283882" cy="1090706"/>
              <a:chOff x="11011647" y="2360706"/>
              <a:chExt cx="283882" cy="1090706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11011647" y="2360706"/>
                <a:ext cx="283882" cy="74706"/>
              </a:xfrm>
              <a:prstGeom prst="rect">
                <a:avLst/>
              </a:prstGeom>
              <a:solidFill>
                <a:srgbClr val="BE9667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11011647" y="2530039"/>
                <a:ext cx="283882" cy="74706"/>
              </a:xfrm>
              <a:prstGeom prst="rect">
                <a:avLst/>
              </a:prstGeom>
              <a:solidFill>
                <a:srgbClr val="BE9667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11011647" y="2699372"/>
                <a:ext cx="283882" cy="74706"/>
              </a:xfrm>
              <a:prstGeom prst="rect">
                <a:avLst/>
              </a:prstGeom>
              <a:solidFill>
                <a:srgbClr val="BE9667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11011647" y="2868705"/>
                <a:ext cx="283882" cy="74706"/>
              </a:xfrm>
              <a:prstGeom prst="rect">
                <a:avLst/>
              </a:prstGeom>
              <a:solidFill>
                <a:srgbClr val="BE9667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11011647" y="3038038"/>
                <a:ext cx="283882" cy="74706"/>
              </a:xfrm>
              <a:prstGeom prst="rect">
                <a:avLst/>
              </a:prstGeom>
              <a:solidFill>
                <a:srgbClr val="BE9667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11011647" y="3207371"/>
                <a:ext cx="283882" cy="74706"/>
              </a:xfrm>
              <a:prstGeom prst="rect">
                <a:avLst/>
              </a:prstGeom>
              <a:solidFill>
                <a:srgbClr val="BE9667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11011647" y="3376706"/>
                <a:ext cx="283882" cy="74706"/>
              </a:xfrm>
              <a:prstGeom prst="rect">
                <a:avLst/>
              </a:prstGeom>
              <a:solidFill>
                <a:srgbClr val="BE9667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2957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0" y="2872457"/>
            <a:ext cx="12192000" cy="1548000"/>
          </a:xfrm>
          <a:prstGeom prst="parallelogram">
            <a:avLst>
              <a:gd name="adj" fmla="val 157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84"/>
            <a:endParaRPr lang="zh-CN" altLang="en-US" sz="210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0789" y="2796930"/>
            <a:ext cx="8783176" cy="155273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12700" algn="ctr">
              <a:lnSpc>
                <a:spcPct val="130000"/>
              </a:lnSpc>
              <a:defRPr/>
            </a:pPr>
            <a:r>
              <a:rPr lang="zh-CN" altLang="en-US" sz="4800" b="1" kern="0" spc="35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变革</a:t>
            </a:r>
            <a:r>
              <a:rPr lang="en-US" altLang="zh-CN" sz="4800" b="1" kern="0" spc="35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 · </a:t>
            </a:r>
            <a:r>
              <a:rPr lang="zh-CN" altLang="en-US" sz="4800" b="1" kern="0" spc="35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共创</a:t>
            </a:r>
            <a:r>
              <a:rPr lang="en-US" altLang="zh-CN" sz="4800" b="1" kern="0" spc="35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  </a:t>
            </a:r>
            <a:r>
              <a:rPr lang="zh-CN" altLang="en-US" sz="4800" b="1" kern="0" spc="35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成人</a:t>
            </a:r>
            <a:r>
              <a:rPr lang="en-US" altLang="zh-CN" sz="4800" b="1" kern="0" spc="35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 · </a:t>
            </a:r>
            <a:r>
              <a:rPr lang="zh-CN" altLang="en-US" sz="4800" b="1" kern="0" spc="35" dirty="0">
                <a:solidFill>
                  <a:srgbClr val="BB93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达己</a:t>
            </a:r>
            <a:endParaRPr lang="en-US" altLang="zh-CN" sz="4800" b="1" kern="0" spc="35" dirty="0">
              <a:solidFill>
                <a:srgbClr val="BB936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  <a:p>
            <a:pPr marL="12700" algn="ctr">
              <a:lnSpc>
                <a:spcPct val="130000"/>
              </a:lnSpc>
              <a:defRPr/>
            </a:pPr>
            <a:r>
              <a:rPr lang="en-US" altLang="zh-CN" sz="2600" dirty="0">
                <a:solidFill>
                  <a:prstClr val="white"/>
                </a:solidFill>
              </a:rPr>
              <a:t>Reform · Cooperation     Enlightenment · Fulfillment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119" y="445536"/>
            <a:ext cx="2123763" cy="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16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285731"/>
            <a:ext cx="5143297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-559826" y="262732"/>
            <a:ext cx="570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我国智能制造发展机遇与挑战并存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16003" y="1677806"/>
            <a:ext cx="4185761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我国高度重视智能制造的发展</a:t>
            </a:r>
          </a:p>
        </p:txBody>
      </p:sp>
      <p:sp>
        <p:nvSpPr>
          <p:cNvPr id="2" name="矩形 1"/>
          <p:cNvSpPr/>
          <p:nvPr/>
        </p:nvSpPr>
        <p:spPr>
          <a:xfrm>
            <a:off x="5998621" y="1677806"/>
            <a:ext cx="541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我国具有全球最大的智能制造需求市场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5141" y="2519140"/>
            <a:ext cx="5787484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5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2015</a:t>
            </a:r>
            <a:r>
              <a:rPr lang="zh-CN" altLang="zh-CN" sz="15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年将智能制造确立为主攻方向；</a:t>
            </a:r>
            <a:endParaRPr lang="en-US" altLang="zh-CN" sz="15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5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2016</a:t>
            </a:r>
            <a:r>
              <a:rPr lang="zh-CN" altLang="zh-CN" sz="15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年进一步完善智能制造的顶层设计，发布了《智能制造发展规划（</a:t>
            </a:r>
            <a:r>
              <a:rPr lang="en-US" altLang="zh-CN" sz="15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2016-2020</a:t>
            </a:r>
            <a:r>
              <a:rPr lang="zh-CN" altLang="zh-CN" sz="15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年）》、《智能制造工程实施指南（</a:t>
            </a:r>
            <a:r>
              <a:rPr lang="en-US" altLang="zh-CN" sz="15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2016-2020</a:t>
            </a:r>
            <a:r>
              <a:rPr lang="zh-CN" altLang="zh-CN" sz="15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年）》</a:t>
            </a:r>
            <a:r>
              <a:rPr lang="zh-CN" altLang="en-US" sz="15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；</a:t>
            </a:r>
            <a:endParaRPr lang="en-US" altLang="zh-CN" sz="15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5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各地方政府也相应出台相关政策：</a:t>
            </a:r>
            <a:endParaRPr lang="en-US" altLang="zh-CN" sz="15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625475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5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《广东省智能制造发展规划（</a:t>
            </a:r>
            <a:r>
              <a:rPr lang="en-US" altLang="zh-CN" sz="15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2015-2025</a:t>
            </a:r>
            <a:r>
              <a:rPr lang="zh-CN" altLang="zh-CN" sz="15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年）》</a:t>
            </a:r>
            <a:endParaRPr lang="en-US" altLang="zh-CN" sz="15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625475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5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《关于上海加快发展智能制造助推全球科技创新中心建设的实施意见》</a:t>
            </a:r>
            <a:endParaRPr lang="en-US" altLang="zh-CN" sz="15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625475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5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《关于加快发展智能制造九条措施》等。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25628" y="2519140"/>
            <a:ext cx="5631753" cy="3503973"/>
            <a:chOff x="6325021" y="442188"/>
            <a:chExt cx="5114235" cy="3409490"/>
          </a:xfrm>
        </p:grpSpPr>
        <p:graphicFrame>
          <p:nvGraphicFramePr>
            <p:cNvPr id="9" name="图表 8"/>
            <p:cNvGraphicFramePr/>
            <p:nvPr>
              <p:extLst>
                <p:ext uri="{D42A27DB-BD31-4B8C-83A1-F6EECF244321}">
                  <p14:modId xmlns:p14="http://schemas.microsoft.com/office/powerpoint/2010/main" val="2480861857"/>
                </p:ext>
              </p:extLst>
            </p:nvPr>
          </p:nvGraphicFramePr>
          <p:xfrm>
            <a:off x="6325021" y="442188"/>
            <a:ext cx="5114235" cy="34094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文本框 9"/>
            <p:cNvSpPr txBox="1"/>
            <p:nvPr/>
          </p:nvSpPr>
          <p:spPr>
            <a:xfrm>
              <a:off x="9174763" y="995393"/>
              <a:ext cx="1111979" cy="404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CAGR=20%</a:t>
              </a:r>
              <a:endPara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0619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285731"/>
            <a:ext cx="5326867" cy="407437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-483360" y="239734"/>
            <a:ext cx="5810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我国智能制造发展机遇与挑战并存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54368" y="2165845"/>
            <a:ext cx="4115196" cy="3813200"/>
            <a:chOff x="4960176" y="1682376"/>
            <a:chExt cx="2901434" cy="2688511"/>
          </a:xfrm>
        </p:grpSpPr>
        <p:sp>
          <p:nvSpPr>
            <p:cNvPr id="7" name="上弧形箭头 6"/>
            <p:cNvSpPr/>
            <p:nvPr/>
          </p:nvSpPr>
          <p:spPr>
            <a:xfrm rot="17933632">
              <a:off x="4299737" y="2466726"/>
              <a:ext cx="2198877" cy="630177"/>
            </a:xfrm>
            <a:prstGeom prst="curvedDownArrow">
              <a:avLst>
                <a:gd name="adj1" fmla="val 25000"/>
                <a:gd name="adj2" fmla="val 50000"/>
                <a:gd name="adj3" fmla="val 68413"/>
              </a:avLst>
            </a:prstGeom>
            <a:solidFill>
              <a:srgbClr val="A4815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4960176" y="1802247"/>
              <a:ext cx="2901434" cy="2568640"/>
              <a:chOff x="2906713" y="1804988"/>
              <a:chExt cx="2851150" cy="2524125"/>
            </a:xfrm>
          </p:grpSpPr>
          <p:sp>
            <p:nvSpPr>
              <p:cNvPr id="15" name="AutoShape 3"/>
              <p:cNvSpPr>
                <a:spLocks/>
              </p:cNvSpPr>
              <p:nvPr/>
            </p:nvSpPr>
            <p:spPr bwMode="auto">
              <a:xfrm>
                <a:off x="3865563" y="1804988"/>
                <a:ext cx="931862" cy="823912"/>
              </a:xfrm>
              <a:custGeom>
                <a:avLst/>
                <a:gdLst>
                  <a:gd name="T0" fmla="*/ 2147483647 w 21600"/>
                  <a:gd name="T1" fmla="*/ 721869011 h 21600"/>
                  <a:gd name="T2" fmla="*/ 2147483647 w 21600"/>
                  <a:gd name="T3" fmla="*/ 0 h 21600"/>
                  <a:gd name="T4" fmla="*/ 2147483647 w 21600"/>
                  <a:gd name="T5" fmla="*/ 362017015 h 21600"/>
                  <a:gd name="T6" fmla="*/ 2147483647 w 21600"/>
                  <a:gd name="T7" fmla="*/ 0 h 21600"/>
                  <a:gd name="T8" fmla="*/ 2147483647 w 21600"/>
                  <a:gd name="T9" fmla="*/ 721869011 h 21600"/>
                  <a:gd name="T10" fmla="*/ 0 w 21600"/>
                  <a:gd name="T11" fmla="*/ 2147483647 h 21600"/>
                  <a:gd name="T12" fmla="*/ 2147483647 w 21600"/>
                  <a:gd name="T13" fmla="*/ 2147483647 h 21600"/>
                  <a:gd name="T14" fmla="*/ 2147483647 w 21600"/>
                  <a:gd name="T15" fmla="*/ 721869011 h 21600"/>
                  <a:gd name="T16" fmla="*/ 2147483647 w 21600"/>
                  <a:gd name="T17" fmla="*/ 721869011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10886" y="341"/>
                    </a:moveTo>
                    <a:lnTo>
                      <a:pt x="10886" y="0"/>
                    </a:lnTo>
                    <a:lnTo>
                      <a:pt x="10800" y="171"/>
                    </a:lnTo>
                    <a:lnTo>
                      <a:pt x="10714" y="0"/>
                    </a:lnTo>
                    <a:lnTo>
                      <a:pt x="10714" y="341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10886" y="341"/>
                      <a:pt x="10886" y="341"/>
                    </a:cubicBezTo>
                    <a:close/>
                    <a:moveTo>
                      <a:pt x="10886" y="341"/>
                    </a:moveTo>
                  </a:path>
                </a:pathLst>
              </a:custGeom>
              <a:solidFill>
                <a:srgbClr val="D5C5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AutoShape 4"/>
              <p:cNvSpPr>
                <a:spLocks/>
              </p:cNvSpPr>
              <p:nvPr/>
            </p:nvSpPr>
            <p:spPr bwMode="auto">
              <a:xfrm>
                <a:off x="3382963" y="2646363"/>
                <a:ext cx="1897062" cy="835025"/>
              </a:xfrm>
              <a:custGeom>
                <a:avLst/>
                <a:gdLst>
                  <a:gd name="T0" fmla="*/ 0 w 21600"/>
                  <a:gd name="T1" fmla="*/ 2147483647 h 21600"/>
                  <a:gd name="T2" fmla="*/ 2147483647 w 21600"/>
                  <a:gd name="T3" fmla="*/ 2147483647 h 21600"/>
                  <a:gd name="T4" fmla="*/ 2147483647 w 21600"/>
                  <a:gd name="T5" fmla="*/ 0 h 21600"/>
                  <a:gd name="T6" fmla="*/ 2147483647 w 21600"/>
                  <a:gd name="T7" fmla="*/ 0 h 21600"/>
                  <a:gd name="T8" fmla="*/ 0 w 21600"/>
                  <a:gd name="T9" fmla="*/ 2147483647 h 21600"/>
                  <a:gd name="T10" fmla="*/ 0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6167" y="0"/>
                    </a:lnTo>
                    <a:lnTo>
                      <a:pt x="5432" y="0"/>
                    </a:lnTo>
                    <a:cubicBezTo>
                      <a:pt x="5432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A481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AutoShape 5"/>
              <p:cNvSpPr>
                <a:spLocks/>
              </p:cNvSpPr>
              <p:nvPr/>
            </p:nvSpPr>
            <p:spPr bwMode="auto">
              <a:xfrm>
                <a:off x="2906713" y="3497263"/>
                <a:ext cx="2851150" cy="831850"/>
              </a:xfrm>
              <a:custGeom>
                <a:avLst/>
                <a:gdLst>
                  <a:gd name="T0" fmla="*/ 0 w 21600"/>
                  <a:gd name="T1" fmla="*/ 2147483647 h 21600"/>
                  <a:gd name="T2" fmla="*/ 2147483647 w 21600"/>
                  <a:gd name="T3" fmla="*/ 2147483647 h 21600"/>
                  <a:gd name="T4" fmla="*/ 2147483647 w 21600"/>
                  <a:gd name="T5" fmla="*/ 0 h 21600"/>
                  <a:gd name="T6" fmla="*/ 2147483647 w 21600"/>
                  <a:gd name="T7" fmla="*/ 0 h 21600"/>
                  <a:gd name="T8" fmla="*/ 0 w 21600"/>
                  <a:gd name="T9" fmla="*/ 2147483647 h 21600"/>
                  <a:gd name="T10" fmla="*/ 0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8007" y="0"/>
                    </a:lnTo>
                    <a:lnTo>
                      <a:pt x="3593" y="0"/>
                    </a:lnTo>
                    <a:cubicBezTo>
                      <a:pt x="3593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8367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文本框 76"/>
              <p:cNvSpPr txBox="1">
                <a:spLocks noChangeArrowheads="1"/>
              </p:cNvSpPr>
              <p:nvPr/>
            </p:nvSpPr>
            <p:spPr bwMode="auto">
              <a:xfrm>
                <a:off x="3976988" y="2312356"/>
                <a:ext cx="709011" cy="2345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第一方阵</a:t>
                </a:r>
              </a:p>
            </p:txBody>
          </p:sp>
          <p:sp>
            <p:nvSpPr>
              <p:cNvPr id="19" name="文本框 77"/>
              <p:cNvSpPr txBox="1">
                <a:spLocks noChangeArrowheads="1"/>
              </p:cNvSpPr>
              <p:nvPr/>
            </p:nvSpPr>
            <p:spPr bwMode="auto">
              <a:xfrm>
                <a:off x="3842663" y="3090932"/>
                <a:ext cx="1063044" cy="319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第二方阵</a:t>
                </a:r>
              </a:p>
            </p:txBody>
          </p:sp>
          <p:sp>
            <p:nvSpPr>
              <p:cNvPr id="20" name="文本框 78"/>
              <p:cNvSpPr txBox="1">
                <a:spLocks noChangeArrowheads="1"/>
              </p:cNvSpPr>
              <p:nvPr/>
            </p:nvSpPr>
            <p:spPr bwMode="auto">
              <a:xfrm>
                <a:off x="3753543" y="3832084"/>
                <a:ext cx="1274779" cy="362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第三方阵</a:t>
                </a:r>
              </a:p>
            </p:txBody>
          </p:sp>
        </p:grpSp>
      </p:grpSp>
      <p:sp>
        <p:nvSpPr>
          <p:cNvPr id="22" name="文本框 21"/>
          <p:cNvSpPr txBox="1"/>
          <p:nvPr/>
        </p:nvSpPr>
        <p:spPr>
          <a:xfrm>
            <a:off x="1002659" y="1571993"/>
            <a:ext cx="3416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全球制造业发展方阵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367770" y="2766317"/>
            <a:ext cx="697627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美国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716583" y="3723274"/>
            <a:ext cx="1467068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德国、日本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450117" y="5101723"/>
            <a:ext cx="12105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中英法韩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116298" y="729363"/>
            <a:ext cx="5631753" cy="2671197"/>
            <a:chOff x="6325021" y="442188"/>
            <a:chExt cx="5114235" cy="3409490"/>
          </a:xfrm>
        </p:grpSpPr>
        <p:graphicFrame>
          <p:nvGraphicFramePr>
            <p:cNvPr id="9" name="图表 8"/>
            <p:cNvGraphicFramePr/>
            <p:nvPr>
              <p:extLst>
                <p:ext uri="{D42A27DB-BD31-4B8C-83A1-F6EECF244321}">
                  <p14:modId xmlns:p14="http://schemas.microsoft.com/office/powerpoint/2010/main" val="1211754641"/>
                </p:ext>
              </p:extLst>
            </p:nvPr>
          </p:nvGraphicFramePr>
          <p:xfrm>
            <a:off x="6325021" y="442188"/>
            <a:ext cx="5114235" cy="34094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文本框 9"/>
            <p:cNvSpPr txBox="1"/>
            <p:nvPr/>
          </p:nvSpPr>
          <p:spPr>
            <a:xfrm>
              <a:off x="9174763" y="995393"/>
              <a:ext cx="1224502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CAGR=15%</a:t>
              </a:r>
              <a:endPara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954711" y="306206"/>
            <a:ext cx="3954929" cy="418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2012-2018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年全球智能制造产值规模测算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972808"/>
              </p:ext>
            </p:extLst>
          </p:nvPr>
        </p:nvGraphicFramePr>
        <p:xfrm>
          <a:off x="5744948" y="3903081"/>
          <a:ext cx="6152191" cy="2496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5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智能制造领域</a:t>
                      </a:r>
                    </a:p>
                  </a:txBody>
                  <a:tcPr anchor="ctr">
                    <a:solidFill>
                      <a:srgbClr val="BE96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竞争情况</a:t>
                      </a:r>
                    </a:p>
                  </a:txBody>
                  <a:tcPr anchor="ctr">
                    <a:solidFill>
                      <a:srgbClr val="BE96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数控机床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美国、德国、日本三国是当前世界数控机床生产、使用实力最强的国家，欧盟数控机床产值约占全球的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</a:t>
                      </a:r>
                      <a:r>
                        <a:rPr lang="zh-CN" altLang="en-US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左右，出口占世界出口总值的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  <a:r>
                        <a:rPr lang="zh-CN" altLang="en-US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左右。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工业机器人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日本、德国的工业机器人水平全球领先，其中，日本在工业机器人关键零部件（减速机、伺服电机等）的研发反面具备较强的技术壁垒；德国工业机器人在原材料、本体零部件和系统集成方面有一定优势。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智能控制系统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全球前</a:t>
                      </a:r>
                      <a:r>
                        <a:rPr lang="en-US" altLang="zh-CN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r>
                        <a:rPr lang="zh-CN" altLang="en-US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家企业排行榜中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74%</a:t>
                      </a:r>
                      <a:r>
                        <a:rPr lang="zh-CN" altLang="en-US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为美德日企业，入榜企业最多的是美国和德国，各有</a:t>
                      </a:r>
                      <a:r>
                        <a:rPr lang="en-US" altLang="zh-CN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r>
                        <a:rPr lang="zh-CN" altLang="en-US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家，其次是日本</a:t>
                      </a:r>
                      <a:r>
                        <a:rPr lang="en-US" altLang="zh-CN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家企业，其后相对居多的国家是英国和瑞士，其中，排名前</a:t>
                      </a:r>
                      <a:r>
                        <a:rPr lang="en-US" altLang="zh-CN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位企业中有半数是美国企业。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自动化仪器仪表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生产厂家主要集中在欧美日等发达国家，比如美国、欧洲和亚洲（包括日本）的传感器市场约占全世界传感器市场的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90%</a:t>
                      </a:r>
                      <a:r>
                        <a:rPr lang="zh-CN" altLang="en-US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左右。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7638507" y="3420988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我国智能制造面临的挑战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0215197" y="3297129"/>
            <a:ext cx="1723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数据来源：前瞻产业研究院</a:t>
            </a:r>
          </a:p>
        </p:txBody>
      </p:sp>
    </p:spTree>
    <p:extLst>
      <p:ext uri="{BB962C8B-B14F-4D97-AF65-F5344CB8AC3E}">
        <p14:creationId xmlns:p14="http://schemas.microsoft.com/office/powerpoint/2010/main" val="41702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285731"/>
            <a:ext cx="5802515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9392" y="262732"/>
            <a:ext cx="570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我国智能制造发展面临的主要问题</a:t>
            </a:r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 rot="2700000">
            <a:off x="3835400" y="1458913"/>
            <a:ext cx="4065587" cy="4065588"/>
          </a:xfrm>
          <a:prstGeom prst="rect">
            <a:avLst/>
          </a:prstGeom>
          <a:solidFill>
            <a:srgbClr val="A6A6A6">
              <a:alpha val="27059"/>
            </a:srgbClr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圆角矩形 4"/>
          <p:cNvSpPr>
            <a:spLocks noChangeArrowheads="1"/>
          </p:cNvSpPr>
          <p:nvPr/>
        </p:nvSpPr>
        <p:spPr bwMode="auto">
          <a:xfrm>
            <a:off x="3938588" y="1628775"/>
            <a:ext cx="1798637" cy="1798638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>
            <a:spLocks noChangeArrowheads="1"/>
          </p:cNvSpPr>
          <p:nvPr/>
        </p:nvSpPr>
        <p:spPr bwMode="auto">
          <a:xfrm>
            <a:off x="6099175" y="1628775"/>
            <a:ext cx="1798638" cy="1798638"/>
          </a:xfrm>
          <a:prstGeom prst="roundRect">
            <a:avLst>
              <a:gd name="adj" fmla="val 16667"/>
            </a:avLst>
          </a:prstGeom>
          <a:solidFill>
            <a:srgbClr val="BE9667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圆角矩形 6"/>
          <p:cNvSpPr>
            <a:spLocks noChangeArrowheads="1"/>
          </p:cNvSpPr>
          <p:nvPr/>
        </p:nvSpPr>
        <p:spPr bwMode="auto">
          <a:xfrm>
            <a:off x="3938588" y="3717925"/>
            <a:ext cx="1798637" cy="1798638"/>
          </a:xfrm>
          <a:prstGeom prst="roundRect">
            <a:avLst>
              <a:gd name="adj" fmla="val 16667"/>
            </a:avLst>
          </a:prstGeom>
          <a:solidFill>
            <a:srgbClr val="BE9667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圆角矩形 7"/>
          <p:cNvSpPr>
            <a:spLocks noChangeArrowheads="1"/>
          </p:cNvSpPr>
          <p:nvPr/>
        </p:nvSpPr>
        <p:spPr bwMode="auto">
          <a:xfrm>
            <a:off x="6099175" y="3717925"/>
            <a:ext cx="1798638" cy="1798638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063899" y="1974096"/>
            <a:ext cx="154801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核心技术掌握在别人手里</a:t>
            </a: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6291103" y="2158761"/>
            <a:ext cx="141478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产品化能力较弱</a:t>
            </a: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4006061" y="4017078"/>
            <a:ext cx="169703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缺乏商业化的产业基金支持</a:t>
            </a: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6263320" y="4017079"/>
            <a:ext cx="141478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梯度人才培养机制不健全</a:t>
            </a: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8306421" y="1310670"/>
            <a:ext cx="323698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国内实验室原型设计能力并不落后，在高精密仪器和关键元器件制造能力上已逐步追赶，但产品化和商品化能力较弱。</a:t>
            </a:r>
          </a:p>
        </p:txBody>
      </p:sp>
      <p:sp>
        <p:nvSpPr>
          <p:cNvPr id="17" name="TextBox 14"/>
          <p:cNvSpPr txBox="1">
            <a:spLocks noChangeArrowheads="1"/>
          </p:cNvSpPr>
          <p:nvPr/>
        </p:nvSpPr>
        <p:spPr bwMode="auto">
          <a:xfrm>
            <a:off x="8242787" y="3809329"/>
            <a:ext cx="3932237" cy="28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智能制造人才总量短缺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缺口近</a:t>
            </a:r>
            <a:r>
              <a:rPr lang="en-US" altLang="zh-CN" sz="2800" b="1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2800" b="1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万人</a:t>
            </a:r>
            <a:endParaRPr lang="en-US" altLang="zh-CN" sz="2800" b="1" dirty="0">
              <a:solidFill>
                <a:srgbClr val="BE96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人才梯度建设待完善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教育培训机制难以满足</a:t>
            </a:r>
            <a:r>
              <a:rPr lang="zh-CN" altLang="en-US" sz="2400" b="1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复合型人才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人才培养机制不健全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5"/>
          <p:cNvSpPr txBox="1">
            <a:spLocks noChangeArrowheads="1"/>
          </p:cNvSpPr>
          <p:nvPr/>
        </p:nvSpPr>
        <p:spPr bwMode="auto">
          <a:xfrm>
            <a:off x="996056" y="1310670"/>
            <a:ext cx="267176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工业机器人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高档数控机床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核心工业软件</a:t>
            </a:r>
          </a:p>
        </p:txBody>
      </p:sp>
      <p:sp>
        <p:nvSpPr>
          <p:cNvPr id="19" name="TextBox 16"/>
          <p:cNvSpPr txBox="1">
            <a:spLocks noChangeArrowheads="1"/>
          </p:cNvSpPr>
          <p:nvPr/>
        </p:nvSpPr>
        <p:spPr bwMode="auto">
          <a:xfrm>
            <a:off x="560195" y="3491707"/>
            <a:ext cx="4213907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企业融资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需求大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融资渠道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匮乏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政府资金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杠杆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不明显</a:t>
            </a:r>
          </a:p>
        </p:txBody>
      </p:sp>
    </p:spTree>
    <p:extLst>
      <p:ext uri="{BB962C8B-B14F-4D97-AF65-F5344CB8AC3E}">
        <p14:creationId xmlns:p14="http://schemas.microsoft.com/office/powerpoint/2010/main" val="35262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9334E-6 L 0.09358 0.12188 " pathEditMode="relative" rAng="0" ptsTypes="AA">
                                      <p:cBhvr>
                                        <p:cTn id="21" dur="500" spd="-99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4700" y="61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9334E-6 L -0.09149 0.12188 " pathEditMode="relative" rAng="0" ptsTypes="AA">
                                      <p:cBhvr>
                                        <p:cTn id="30" dur="500" spd="-99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4400" y="61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10083E-6 L -0.09149 -0.11702 " pathEditMode="relative" rAng="0" ptsTypes="AA">
                                      <p:cBhvr>
                                        <p:cTn id="39" dur="500" spd="-99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4400" y="-570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10083E-6 L 0.09358 -0.11702 " pathEditMode="relative" rAng="0" ptsTypes="AA">
                                      <p:cBhvr>
                                        <p:cTn id="48" dur="500" spd="-99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4700" y="-5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 autoUpdateAnimBg="0"/>
      <p:bldP spid="8" grpId="1" animBg="1" autoUpdateAnimBg="0"/>
      <p:bldP spid="8" grpId="2" animBg="1" autoUpdateAnimBg="0"/>
      <p:bldP spid="9" grpId="0" animBg="1" autoUpdateAnimBg="0"/>
      <p:bldP spid="9" grpId="1" animBg="1" autoUpdateAnimBg="0"/>
      <p:bldP spid="9" grpId="2" animBg="1" autoUpdateAnimBg="0"/>
      <p:bldP spid="10" grpId="0" animBg="1" autoUpdateAnimBg="0"/>
      <p:bldP spid="10" grpId="1" animBg="1" autoUpdateAnimBg="0"/>
      <p:bldP spid="10" grpId="2" animBg="1" autoUpdateAnimBg="0"/>
      <p:bldP spid="11" grpId="0" animBg="1" autoUpdateAnimBg="0"/>
      <p:bldP spid="11" grpId="1" animBg="1" autoUpdateAnimBg="0"/>
      <p:bldP spid="11" grpId="2" animBg="1" autoUpdateAnimBg="0"/>
      <p:bldP spid="12" grpId="0" autoUpdateAnimBg="0"/>
      <p:bldP spid="13" grpId="0" autoUpdateAnimBg="0"/>
      <p:bldP spid="14" grpId="0" autoUpdateAnimBg="0"/>
      <p:bldP spid="15" grpId="0" autoUpdateAnimBg="0"/>
      <p:bldP spid="16" grpId="0" autoUpdateAnimBg="0"/>
      <p:bldP spid="17" grpId="0" autoUpdateAnimBg="0"/>
      <p:bldP spid="18" grpId="0" autoUpdateAnimBg="0"/>
      <p:bldP spid="19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85731"/>
            <a:ext cx="5327374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55983" y="239734"/>
            <a:ext cx="4601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产品化能力较弱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孵化器需求</a:t>
            </a:r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243" y="1166713"/>
            <a:ext cx="7659757" cy="54267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5809135" y="637485"/>
            <a:ext cx="572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我国智能制造与美国智能制造技术生命周期链条的比较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1698" y="2213870"/>
            <a:ext cx="4843977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产品化和商品化：</a:t>
            </a:r>
            <a:endParaRPr lang="en-US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3200" b="1" kern="100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小试与中试环节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是关键</a:t>
            </a:r>
            <a:endParaRPr lang="en-US" altLang="zh-CN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kern="100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孵化器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是有效手段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创业企业急需</a:t>
            </a:r>
            <a:r>
              <a:rPr lang="zh-CN" altLang="en-US" sz="3200" b="1" dirty="0">
                <a:solidFill>
                  <a:srgbClr val="BE96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专业性孵化器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5415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0" y="701398"/>
            <a:ext cx="12192000" cy="6156601"/>
          </a:xfrm>
          <a:prstGeom prst="rect">
            <a:avLst/>
          </a:prstGeom>
          <a:solidFill>
            <a:srgbClr val="FFFFFF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" y="285731"/>
            <a:ext cx="3804325" cy="415668"/>
          </a:xfrm>
          <a:prstGeom prst="rect">
            <a:avLst/>
          </a:prstGeom>
          <a:solidFill>
            <a:srgbClr val="BE96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-601763" y="261017"/>
            <a:ext cx="440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我国孵化器主要模式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535787" y="936033"/>
            <a:ext cx="11170275" cy="5127653"/>
            <a:chOff x="353596" y="804074"/>
            <a:chExt cx="8540150" cy="3920308"/>
          </a:xfrm>
        </p:grpSpPr>
        <p:sp>
          <p:nvSpPr>
            <p:cNvPr id="28" name="任意多边形 38"/>
            <p:cNvSpPr>
              <a:spLocks/>
            </p:cNvSpPr>
            <p:nvPr/>
          </p:nvSpPr>
          <p:spPr bwMode="auto">
            <a:xfrm rot="1788056">
              <a:off x="2298398" y="1268390"/>
              <a:ext cx="4515597" cy="3405870"/>
            </a:xfrm>
            <a:custGeom>
              <a:avLst/>
              <a:gdLst>
                <a:gd name="T0" fmla="*/ 1260105 w 5215319"/>
                <a:gd name="T1" fmla="*/ 0 h 4495963"/>
                <a:gd name="T2" fmla="*/ 3956420 w 5215319"/>
                <a:gd name="T3" fmla="*/ 0 h 4495963"/>
                <a:gd name="T4" fmla="*/ 5216525 w 5215319"/>
                <a:gd name="T5" fmla="*/ 2247900 h 4495963"/>
                <a:gd name="T6" fmla="*/ 4733689 w 5215319"/>
                <a:gd name="T7" fmla="*/ 3109230 h 4495963"/>
                <a:gd name="T8" fmla="*/ 2312047 w 5215319"/>
                <a:gd name="T9" fmla="*/ 4495800 h 4495963"/>
                <a:gd name="T10" fmla="*/ 1260105 w 5215319"/>
                <a:gd name="T11" fmla="*/ 4495800 h 4495963"/>
                <a:gd name="T12" fmla="*/ 0 w 5215319"/>
                <a:gd name="T13" fmla="*/ 2247900 h 4495963"/>
                <a:gd name="T14" fmla="*/ 1260105 w 5215319"/>
                <a:gd name="T15" fmla="*/ 0 h 44959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15319" h="4495963">
                  <a:moveTo>
                    <a:pt x="1259814" y="0"/>
                  </a:moveTo>
                  <a:lnTo>
                    <a:pt x="3955505" y="0"/>
                  </a:lnTo>
                  <a:lnTo>
                    <a:pt x="5215319" y="2247982"/>
                  </a:lnTo>
                  <a:lnTo>
                    <a:pt x="4732595" y="3109343"/>
                  </a:lnTo>
                  <a:lnTo>
                    <a:pt x="2311512" y="4495963"/>
                  </a:lnTo>
                  <a:lnTo>
                    <a:pt x="1259814" y="4495963"/>
                  </a:lnTo>
                  <a:lnTo>
                    <a:pt x="0" y="2247982"/>
                  </a:lnTo>
                  <a:lnTo>
                    <a:pt x="1259814" y="0"/>
                  </a:lnTo>
                  <a:close/>
                </a:path>
              </a:pathLst>
            </a:custGeom>
            <a:noFill/>
            <a:ln w="38100" cap="flat" cmpd="sng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defTabSz="685800"/>
              <a:endParaRPr lang="zh-CN" altLang="en-US">
                <a:solidFill>
                  <a:schemeClr val="bg1"/>
                </a:solidFill>
                <a:latin typeface="DengXian"/>
                <a:ea typeface="DengXian" panose="02010600030101010101" pitchFamily="2" charset="-122"/>
              </a:endParaRPr>
            </a:p>
          </p:txBody>
        </p:sp>
        <p:sp>
          <p:nvSpPr>
            <p:cNvPr id="26" name="六边形 24"/>
            <p:cNvSpPr>
              <a:spLocks noChangeArrowheads="1"/>
            </p:cNvSpPr>
            <p:nvPr/>
          </p:nvSpPr>
          <p:spPr bwMode="auto">
            <a:xfrm rot="1788056">
              <a:off x="3072068" y="1117867"/>
              <a:ext cx="956438" cy="721583"/>
            </a:xfrm>
            <a:prstGeom prst="hexagon">
              <a:avLst>
                <a:gd name="adj" fmla="val 28023"/>
                <a:gd name="vf" fmla="val 115470"/>
              </a:avLst>
            </a:prstGeom>
            <a:solidFill>
              <a:schemeClr val="bg1">
                <a:lumMod val="50000"/>
              </a:schemeClr>
            </a:solidFill>
            <a:ln w="60325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宋体" charset="-122"/>
              </a:endParaRPr>
            </a:p>
          </p:txBody>
        </p:sp>
        <p:sp>
          <p:nvSpPr>
            <p:cNvPr id="27" name="六边形 26"/>
            <p:cNvSpPr>
              <a:spLocks noChangeArrowheads="1"/>
            </p:cNvSpPr>
            <p:nvPr/>
          </p:nvSpPr>
          <p:spPr bwMode="auto">
            <a:xfrm rot="1788056">
              <a:off x="5053654" y="1117867"/>
              <a:ext cx="957813" cy="721583"/>
            </a:xfrm>
            <a:prstGeom prst="hexagon">
              <a:avLst>
                <a:gd name="adj" fmla="val 28063"/>
                <a:gd name="vf" fmla="val 115470"/>
              </a:avLst>
            </a:prstGeom>
            <a:solidFill>
              <a:srgbClr val="404040"/>
            </a:solidFill>
            <a:ln w="60325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宋体" charset="-122"/>
              </a:endParaRPr>
            </a:p>
          </p:txBody>
        </p:sp>
        <p:sp>
          <p:nvSpPr>
            <p:cNvPr id="29" name="六边形 25"/>
            <p:cNvSpPr>
              <a:spLocks noChangeArrowheads="1"/>
            </p:cNvSpPr>
            <p:nvPr/>
          </p:nvSpPr>
          <p:spPr bwMode="auto">
            <a:xfrm rot="1788056">
              <a:off x="6070556" y="2576666"/>
              <a:ext cx="956438" cy="721583"/>
            </a:xfrm>
            <a:prstGeom prst="hexagon">
              <a:avLst>
                <a:gd name="adj" fmla="val 28023"/>
                <a:gd name="vf" fmla="val 115470"/>
              </a:avLst>
            </a:prstGeom>
            <a:solidFill>
              <a:srgbClr val="CEB18E"/>
            </a:solidFill>
            <a:ln w="60325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宋体" charset="-122"/>
              </a:endParaRPr>
            </a:p>
          </p:txBody>
        </p:sp>
        <p:sp>
          <p:nvSpPr>
            <p:cNvPr id="30" name="六边形 27"/>
            <p:cNvSpPr>
              <a:spLocks noChangeArrowheads="1"/>
            </p:cNvSpPr>
            <p:nvPr/>
          </p:nvSpPr>
          <p:spPr bwMode="auto">
            <a:xfrm rot="1788056">
              <a:off x="2095018" y="2576666"/>
              <a:ext cx="956438" cy="721583"/>
            </a:xfrm>
            <a:prstGeom prst="hexagon">
              <a:avLst>
                <a:gd name="adj" fmla="val 28023"/>
                <a:gd name="vf" fmla="val 115470"/>
              </a:avLst>
            </a:prstGeom>
            <a:solidFill>
              <a:srgbClr val="BE9667"/>
            </a:solidFill>
            <a:ln w="60325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宋体" charset="-122"/>
              </a:endParaRPr>
            </a:p>
          </p:txBody>
        </p:sp>
        <p:pic>
          <p:nvPicPr>
            <p:cNvPr id="31" name="图片 2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9392" y="2765480"/>
              <a:ext cx="426000" cy="371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图片 2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769" y="2795546"/>
              <a:ext cx="426000" cy="371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图片 3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8260" y="1247751"/>
              <a:ext cx="527690" cy="461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图片 3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442" y="1236927"/>
              <a:ext cx="527690" cy="461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文本框 78"/>
            <p:cNvSpPr txBox="1">
              <a:spLocks noChangeArrowheads="1"/>
            </p:cNvSpPr>
            <p:nvPr/>
          </p:nvSpPr>
          <p:spPr bwMode="auto">
            <a:xfrm>
              <a:off x="3006565" y="2206651"/>
              <a:ext cx="3081485" cy="1200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marL="171450" indent="-171450" defTabSz="68580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孵化器发展趋势：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专业化、投资驱动、生态系统。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20000"/>
                </a:lnSpc>
              </a:pP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defTabSz="68580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智能制造孵化模式：</a:t>
              </a:r>
              <a:r>
                <a:rPr lang="zh-CN" altLang="en-US" sz="1600" b="1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空间、投资、创业交流、技术、信息服务、生产六种主导模式。</a:t>
              </a:r>
              <a:endParaRPr lang="en-US" altLang="zh-CN" sz="16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流程图: 可选过程 34"/>
            <p:cNvSpPr>
              <a:spLocks noChangeArrowheads="1"/>
            </p:cNvSpPr>
            <p:nvPr/>
          </p:nvSpPr>
          <p:spPr bwMode="auto">
            <a:xfrm>
              <a:off x="6852430" y="2413860"/>
              <a:ext cx="2041316" cy="295849"/>
            </a:xfrm>
            <a:prstGeom prst="flowChartAlternate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ctr" defTabSz="685800"/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投资主导模式</a:t>
              </a:r>
              <a:endPara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流程图: 可选过程 35"/>
            <p:cNvSpPr>
              <a:spLocks noChangeArrowheads="1"/>
            </p:cNvSpPr>
            <p:nvPr/>
          </p:nvSpPr>
          <p:spPr bwMode="auto">
            <a:xfrm>
              <a:off x="5978876" y="804074"/>
              <a:ext cx="2224007" cy="310281"/>
            </a:xfrm>
            <a:prstGeom prst="flowChartAlternate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ctr" defTabSz="685800"/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技术主导模式</a:t>
              </a:r>
              <a:endPara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流程图: 可选过程 36"/>
            <p:cNvSpPr>
              <a:spLocks noChangeArrowheads="1"/>
            </p:cNvSpPr>
            <p:nvPr/>
          </p:nvSpPr>
          <p:spPr bwMode="auto">
            <a:xfrm>
              <a:off x="809310" y="993638"/>
              <a:ext cx="2535420" cy="301127"/>
            </a:xfrm>
            <a:prstGeom prst="flowChartAlternate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ctr" defTabSz="685800"/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空间主导模式</a:t>
              </a:r>
              <a:endPara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流程图: 可选过程 37"/>
            <p:cNvSpPr>
              <a:spLocks noChangeArrowheads="1"/>
            </p:cNvSpPr>
            <p:nvPr/>
          </p:nvSpPr>
          <p:spPr bwMode="auto">
            <a:xfrm>
              <a:off x="353596" y="2448823"/>
              <a:ext cx="1801567" cy="310281"/>
            </a:xfrm>
            <a:prstGeom prst="flowChartAlternate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ctr" defTabSz="685800"/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创业交流主导模式</a:t>
              </a:r>
              <a:endPara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六边形 27"/>
            <p:cNvSpPr>
              <a:spLocks noChangeArrowheads="1"/>
            </p:cNvSpPr>
            <p:nvPr/>
          </p:nvSpPr>
          <p:spPr bwMode="auto">
            <a:xfrm rot="1788056">
              <a:off x="3677198" y="4002799"/>
              <a:ext cx="956438" cy="721583"/>
            </a:xfrm>
            <a:prstGeom prst="hexagon">
              <a:avLst>
                <a:gd name="adj" fmla="val 28023"/>
                <a:gd name="vf" fmla="val 115470"/>
              </a:avLst>
            </a:prstGeom>
            <a:solidFill>
              <a:schemeClr val="accent6">
                <a:lumMod val="75000"/>
              </a:schemeClr>
            </a:solidFill>
            <a:ln w="60325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宋体" charset="-122"/>
              </a:endParaRPr>
            </a:p>
          </p:txBody>
        </p:sp>
        <p:pic>
          <p:nvPicPr>
            <p:cNvPr id="41" name="Picture 40" descr="C:\Users\sakuu\Documents\Ballmer WPC\PNGS\TV.pn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2629" y="4145454"/>
              <a:ext cx="365575" cy="3516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流程图: 可选过程 37"/>
            <p:cNvSpPr>
              <a:spLocks noChangeArrowheads="1"/>
            </p:cNvSpPr>
            <p:nvPr/>
          </p:nvSpPr>
          <p:spPr bwMode="auto">
            <a:xfrm>
              <a:off x="787495" y="3950929"/>
              <a:ext cx="2728924" cy="310281"/>
            </a:xfrm>
            <a:prstGeom prst="flowChartAlternate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ctr" defTabSz="685800"/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信息主导模式</a:t>
              </a:r>
              <a:endPara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六边形 27"/>
            <p:cNvSpPr>
              <a:spLocks noChangeArrowheads="1"/>
            </p:cNvSpPr>
            <p:nvPr/>
          </p:nvSpPr>
          <p:spPr bwMode="auto">
            <a:xfrm rot="1788056">
              <a:off x="5696706" y="3954141"/>
              <a:ext cx="956438" cy="721583"/>
            </a:xfrm>
            <a:prstGeom prst="hexagon">
              <a:avLst>
                <a:gd name="adj" fmla="val 28023"/>
                <a:gd name="vf" fmla="val 115470"/>
              </a:avLst>
            </a:prstGeom>
            <a:solidFill>
              <a:schemeClr val="accent5"/>
            </a:solidFill>
            <a:ln w="60325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宋体" charset="-122"/>
              </a:endParaRPr>
            </a:p>
          </p:txBody>
        </p:sp>
        <p:pic>
          <p:nvPicPr>
            <p:cNvPr id="44" name="Picture 25" descr="\\MAGNUM\Projects\Microsoft\Cloud Power FY12\Design\ICONS_PNG\Application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biLevel thresh="25000"/>
            </a:blip>
            <a:srcRect l="30174" t="36465" r="28608" b="29915"/>
            <a:stretch/>
          </p:blipFill>
          <p:spPr bwMode="auto">
            <a:xfrm>
              <a:off x="5891881" y="4071711"/>
              <a:ext cx="596375" cy="48644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5" name="流程图: 可选过程 37"/>
            <p:cNvSpPr>
              <a:spLocks noChangeArrowheads="1"/>
            </p:cNvSpPr>
            <p:nvPr/>
          </p:nvSpPr>
          <p:spPr bwMode="auto">
            <a:xfrm>
              <a:off x="6522313" y="3950929"/>
              <a:ext cx="1801567" cy="310281"/>
            </a:xfrm>
            <a:prstGeom prst="flowChartAlternate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ctr" defTabSz="685800"/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生产主导模式</a:t>
              </a:r>
              <a:endPara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948" y="3523483"/>
            <a:ext cx="1692393" cy="1128262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3" y="5439057"/>
            <a:ext cx="1828800" cy="917448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48"/>
          <a:stretch/>
        </p:blipFill>
        <p:spPr>
          <a:xfrm>
            <a:off x="8790442" y="5403185"/>
            <a:ext cx="2447255" cy="5464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9" y="1623989"/>
            <a:ext cx="1618748" cy="749420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1864297" y="1558035"/>
            <a:ext cx="2077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服务企业：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8000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家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城市：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40+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估值：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110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亿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RMB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153699" y="3598420"/>
            <a:ext cx="2070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公益性组织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创客教育计划：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47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所中小学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2590146" y="5568982"/>
            <a:ext cx="2070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以供应链服务为核心供应商：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15000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家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城市：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4+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92" y="1371412"/>
            <a:ext cx="2128522" cy="855797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9347963" y="1396212"/>
            <a:ext cx="2569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线下技术交流、社交平台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发起人：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300+</a:t>
            </a: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54" y="3278931"/>
            <a:ext cx="1869236" cy="961579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9270281" y="4000369"/>
            <a:ext cx="2646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投资项目：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300+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管理规模：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130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亿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RMB+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36163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UI7nSWyV0Oi158uw0iiAg"/>
</p:tagLst>
</file>

<file path=ppt/theme/theme1.xml><?xml version="1.0" encoding="utf-8"?>
<a:theme xmlns:a="http://schemas.openxmlformats.org/drawingml/2006/main" name="1_Office 主题">
  <a:themeElements>
    <a:clrScheme name="欢快主题色">
      <a:dk1>
        <a:sysClr val="windowText" lastClr="000000"/>
      </a:dk1>
      <a:lt1>
        <a:sysClr val="window" lastClr="FFFFFF"/>
      </a:lt1>
      <a:dk2>
        <a:srgbClr val="FF5F5F"/>
      </a:dk2>
      <a:lt2>
        <a:srgbClr val="FFC841"/>
      </a:lt2>
      <a:accent1>
        <a:srgbClr val="C8B9AA"/>
      </a:accent1>
      <a:accent2>
        <a:srgbClr val="8C8778"/>
      </a:accent2>
      <a:accent3>
        <a:srgbClr val="325564"/>
      </a:accent3>
      <a:accent4>
        <a:srgbClr val="28323C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1600" dirty="0" smtClean="0"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欢快主题色">
      <a:dk1>
        <a:sysClr val="windowText" lastClr="000000"/>
      </a:dk1>
      <a:lt1>
        <a:sysClr val="window" lastClr="FFFFFF"/>
      </a:lt1>
      <a:dk2>
        <a:srgbClr val="FF5F5F"/>
      </a:dk2>
      <a:lt2>
        <a:srgbClr val="FFC841"/>
      </a:lt2>
      <a:accent1>
        <a:srgbClr val="C8B9AA"/>
      </a:accent1>
      <a:accent2>
        <a:srgbClr val="8C8778"/>
      </a:accent2>
      <a:accent3>
        <a:srgbClr val="325564"/>
      </a:accent3>
      <a:accent4>
        <a:srgbClr val="28323C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1600" dirty="0" smtClean="0"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Office 主题">
  <a:themeElements>
    <a:clrScheme name="欢快主题色">
      <a:dk1>
        <a:sysClr val="windowText" lastClr="000000"/>
      </a:dk1>
      <a:lt1>
        <a:sysClr val="window" lastClr="FFFFFF"/>
      </a:lt1>
      <a:dk2>
        <a:srgbClr val="FF5F5F"/>
      </a:dk2>
      <a:lt2>
        <a:srgbClr val="FFC841"/>
      </a:lt2>
      <a:accent1>
        <a:srgbClr val="C8B9AA"/>
      </a:accent1>
      <a:accent2>
        <a:srgbClr val="8C8778"/>
      </a:accent2>
      <a:accent3>
        <a:srgbClr val="325564"/>
      </a:accent3>
      <a:accent4>
        <a:srgbClr val="28323C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1600" dirty="0" smtClean="0"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DengXian Light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DengXian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26129</TotalTime>
  <Words>4804</Words>
  <Application>Microsoft Office PowerPoint</Application>
  <PresentationFormat>宽屏</PresentationFormat>
  <Paragraphs>598</Paragraphs>
  <Slides>42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42</vt:i4>
      </vt:variant>
    </vt:vector>
  </HeadingPairs>
  <TitlesOfParts>
    <vt:vector size="62" baseType="lpstr">
      <vt:lpstr>Arial Unicode MS</vt:lpstr>
      <vt:lpstr>Malgun Gothic</vt:lpstr>
      <vt:lpstr>Microsoft YaHei UI</vt:lpstr>
      <vt:lpstr>PMingLiU</vt:lpstr>
      <vt:lpstr>DengXian</vt:lpstr>
      <vt:lpstr>DengXian</vt:lpstr>
      <vt:lpstr>等线 Light</vt:lpstr>
      <vt:lpstr>方正兰亭特黑简体</vt:lpstr>
      <vt:lpstr>华文行楷</vt:lpstr>
      <vt:lpstr>宋体</vt:lpstr>
      <vt:lpstr>微软雅黑</vt:lpstr>
      <vt:lpstr>微软雅黑</vt:lpstr>
      <vt:lpstr>Arial</vt:lpstr>
      <vt:lpstr>Calibri</vt:lpstr>
      <vt:lpstr>Times New Roman</vt:lpstr>
      <vt:lpstr>Wingdings</vt:lpstr>
      <vt:lpstr>1_Office 主题</vt:lpstr>
      <vt:lpstr>Office 主题​​</vt:lpstr>
      <vt:lpstr>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Peter.Zheng</dc:creator>
  <cp:lastModifiedBy>Blank Lee</cp:lastModifiedBy>
  <cp:revision>806</cp:revision>
  <dcterms:created xsi:type="dcterms:W3CDTF">2017-06-27T05:06:02Z</dcterms:created>
  <dcterms:modified xsi:type="dcterms:W3CDTF">2018-11-16T02:24:50Z</dcterms:modified>
</cp:coreProperties>
</file>